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70" r:id="rId4"/>
    <p:sldId id="271" r:id="rId5"/>
    <p:sldId id="273" r:id="rId6"/>
    <p:sldId id="261" r:id="rId7"/>
    <p:sldId id="259" r:id="rId8"/>
    <p:sldId id="262" r:id="rId9"/>
    <p:sldId id="265" r:id="rId10"/>
    <p:sldId id="264" r:id="rId11"/>
    <p:sldId id="266" r:id="rId12"/>
    <p:sldId id="268" r:id="rId13"/>
    <p:sldId id="269" r:id="rId14"/>
  </p:sldIdLst>
  <p:sldSz cx="14630400" cy="8229600"/>
  <p:notesSz cx="8229600" cy="14630400"/>
  <p:embeddedFontLst>
    <p:embeddedFont>
      <p:font typeface="Instrument Sans Medium" panose="020B0604020202020204" charset="0"/>
      <p:regular r:id="rId16"/>
    </p:embeddedFon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13CB3-0835-CCBF-0EE4-151583445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B4B36-2E14-9544-1E7C-BE6938D4BC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D7E397E-05F7-1BAA-922D-7AE6E996C1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34342D-07BB-4B49-7F19-C3F9DD3AA85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90462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B69E-CFFC-ADE5-95F6-B70146F2D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641A4-D431-3093-F38B-6363ED1799E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7DCE8DD-CC5E-0E8B-833A-0B72FB45C8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F2C31E-EEDF-B5C5-5FA9-4CEB9B07AA01}"/>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9313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009D-A571-19A1-3259-423FE143B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15B12-68C4-D14C-3268-12EFE693D6E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E5EB22D-DF2B-2203-3B6F-DB8219380B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46C795-CBFD-204B-ADAB-0BDFECD8F11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1147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slide presents the results of training and evaluating six different regression models to predict shipment delay days.
We tested a range of baseline and advanced ensemble methods, including linear/ridge regression, random forest, gradient boosting, XGBoost, and LightGBM.
The key performance metric shown is Mean Absolute Error (MAE), which measures the average absolute difference between predicted and actual delay days.
The linear/ridge regression model achieved the lowest MAE of 2.12 days, indicating the strongest predictive accuracy.
While the ensemble methods like random forest and gradient boosting showed some performance gains, the simpler linear model ultimately proved to be the optimal choice.
The simplicity and interpretability of the linear model make it well-suited for production deployment and communicating results to stakeholders.
Overall, the model is able to predict shipment delays with an accuracy of around ±2.1 days, which is highly valuable for logistics operations.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txBody>
          <a:bodyPr/>
          <a:lstStyle/>
          <a:p>
            <a:endParaRPr lang="en-US"/>
          </a:p>
        </p:txBody>
      </p:sp>
      <p:sp>
        <p:nvSpPr>
          <p:cNvPr id="3" name="Shape 1"/>
          <p:cNvSpPr/>
          <p:nvPr/>
        </p:nvSpPr>
        <p:spPr>
          <a:xfrm>
            <a:off x="0" y="0"/>
            <a:ext cx="14630400" cy="8229600"/>
          </a:xfrm>
          <a:prstGeom prst="rect">
            <a:avLst/>
          </a:prstGeom>
          <a:solidFill>
            <a:srgbClr val="242429"/>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27427"/>
            <a:ext cx="6749296"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Delayed Freight Predictor</a:t>
            </a:r>
            <a:endParaRPr lang="en-US" sz="4450" dirty="0"/>
          </a:p>
        </p:txBody>
      </p:sp>
      <p:sp>
        <p:nvSpPr>
          <p:cNvPr id="4" name="Text 1"/>
          <p:cNvSpPr/>
          <p:nvPr/>
        </p:nvSpPr>
        <p:spPr>
          <a:xfrm>
            <a:off x="7937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Building predictive intelligence to anticipate and mitigate shipment delays in global logistics operations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035480" y="27328"/>
            <a:ext cx="13594920" cy="588407"/>
          </a:xfrm>
          <a:prstGeom prst="rect">
            <a:avLst/>
          </a:prstGeom>
          <a:noFill/>
          <a:ln/>
        </p:spPr>
        <p:txBody>
          <a:bodyPr wrap="none" lIns="0" tIns="0" rIns="0" bIns="0" rtlCol="0" anchor="t"/>
          <a:lstStyle/>
          <a:p>
            <a:pPr>
              <a:lnSpc>
                <a:spcPts val="4600"/>
              </a:lnSpc>
            </a:pPr>
            <a:r>
              <a:rPr lang="en-US" sz="3700" dirty="0">
                <a:solidFill>
                  <a:srgbClr val="EFD5FA"/>
                </a:solidFill>
                <a:latin typeface="Instrument Sans Medium" pitchFamily="34" charset="0"/>
                <a:ea typeface="Instrument Sans Medium" pitchFamily="34" charset="-122"/>
                <a:cs typeface="Instrument Sans Medium" pitchFamily="34" charset="-120"/>
              </a:rPr>
              <a:t> </a:t>
            </a:r>
            <a:r>
              <a:rPr lang="en-US" sz="3700" dirty="0">
                <a:solidFill>
                  <a:srgbClr val="EFD5FA"/>
                </a:solidFill>
                <a:latin typeface="Instrument Sans Medium" pitchFamily="34" charset="0"/>
              </a:rPr>
              <a:t>SHAP Summary Plot – Tuned XGBoost vs  Random Forest</a:t>
            </a:r>
          </a:p>
          <a:p>
            <a:pPr marL="0" indent="0" algn="l">
              <a:lnSpc>
                <a:spcPts val="4600"/>
              </a:lnSpc>
              <a:buNone/>
            </a:pPr>
            <a:endParaRPr lang="en-US" sz="3700" dirty="0"/>
          </a:p>
        </p:txBody>
      </p:sp>
      <p:pic>
        <p:nvPicPr>
          <p:cNvPr id="7" name="Picture 6">
            <a:extLst>
              <a:ext uri="{FF2B5EF4-FFF2-40B4-BE49-F238E27FC236}">
                <a16:creationId xmlns:a16="http://schemas.microsoft.com/office/drawing/2014/main" id="{B0D3972B-94B3-6F97-4B54-A2A1301355D1}"/>
              </a:ext>
            </a:extLst>
          </p:cNvPr>
          <p:cNvPicPr>
            <a:picLocks noChangeAspect="1"/>
          </p:cNvPicPr>
          <p:nvPr/>
        </p:nvPicPr>
        <p:blipFill>
          <a:blip r:embed="rId3"/>
          <a:stretch>
            <a:fillRect/>
          </a:stretch>
        </p:blipFill>
        <p:spPr>
          <a:xfrm>
            <a:off x="670761" y="2387944"/>
            <a:ext cx="4726035" cy="5652000"/>
          </a:xfrm>
          <a:prstGeom prst="rect">
            <a:avLst/>
          </a:prstGeom>
        </p:spPr>
      </p:pic>
      <p:pic>
        <p:nvPicPr>
          <p:cNvPr id="9" name="Picture 8">
            <a:extLst>
              <a:ext uri="{FF2B5EF4-FFF2-40B4-BE49-F238E27FC236}">
                <a16:creationId xmlns:a16="http://schemas.microsoft.com/office/drawing/2014/main" id="{83DFB751-4B3A-FCCF-F134-9514EA26A71B}"/>
              </a:ext>
            </a:extLst>
          </p:cNvPr>
          <p:cNvPicPr>
            <a:picLocks noChangeAspect="1"/>
          </p:cNvPicPr>
          <p:nvPr/>
        </p:nvPicPr>
        <p:blipFill>
          <a:blip r:embed="rId4"/>
          <a:stretch>
            <a:fillRect/>
          </a:stretch>
        </p:blipFill>
        <p:spPr>
          <a:xfrm>
            <a:off x="8024316" y="2387945"/>
            <a:ext cx="4726032" cy="5652000"/>
          </a:xfrm>
          <a:prstGeom prst="rect">
            <a:avLst/>
          </a:prstGeom>
        </p:spPr>
      </p:pic>
      <p:sp>
        <p:nvSpPr>
          <p:cNvPr id="11" name="TextBox 10">
            <a:extLst>
              <a:ext uri="{FF2B5EF4-FFF2-40B4-BE49-F238E27FC236}">
                <a16:creationId xmlns:a16="http://schemas.microsoft.com/office/drawing/2014/main" id="{11F0F383-E2C3-032D-CD42-A413E78D73A0}"/>
              </a:ext>
            </a:extLst>
          </p:cNvPr>
          <p:cNvSpPr txBox="1"/>
          <p:nvPr/>
        </p:nvSpPr>
        <p:spPr>
          <a:xfrm>
            <a:off x="1407695" y="586371"/>
            <a:ext cx="11815010" cy="369332"/>
          </a:xfrm>
          <a:prstGeom prst="rect">
            <a:avLst/>
          </a:prstGeom>
          <a:noFill/>
        </p:spPr>
        <p:txBody>
          <a:bodyPr wrap="square">
            <a:spAutoFit/>
          </a:bodyPr>
          <a:lstStyle/>
          <a:p>
            <a:pPr>
              <a:buNone/>
            </a:pPr>
            <a:r>
              <a:rPr lang="en-US" dirty="0">
                <a:solidFill>
                  <a:srgbClr val="C7CDD6"/>
                </a:solidFill>
                <a:latin typeface="Inter" pitchFamily="34" charset="0"/>
                <a:ea typeface="Inter" pitchFamily="34" charset="-122"/>
              </a:rPr>
              <a:t>SHAP confirms: Prioritize bad weather + high congestion + hazardous cargo to reduce delays</a:t>
            </a:r>
          </a:p>
        </p:txBody>
      </p:sp>
      <p:sp>
        <p:nvSpPr>
          <p:cNvPr id="13" name="TextBox 12">
            <a:extLst>
              <a:ext uri="{FF2B5EF4-FFF2-40B4-BE49-F238E27FC236}">
                <a16:creationId xmlns:a16="http://schemas.microsoft.com/office/drawing/2014/main" id="{D0D77A3C-E3FA-C3A3-D72B-9A53C925501D}"/>
              </a:ext>
            </a:extLst>
          </p:cNvPr>
          <p:cNvSpPr txBox="1"/>
          <p:nvPr/>
        </p:nvSpPr>
        <p:spPr>
          <a:xfrm>
            <a:off x="141372" y="1266488"/>
            <a:ext cx="7315200" cy="923330"/>
          </a:xfrm>
          <a:prstGeom prst="rect">
            <a:avLst/>
          </a:prstGeom>
          <a:noFill/>
        </p:spPr>
        <p:txBody>
          <a:bodyPr wrap="square">
            <a:spAutoFit/>
          </a:bodyPr>
          <a:lstStyle/>
          <a:p>
            <a:pPr>
              <a:buNone/>
            </a:pPr>
            <a:r>
              <a:rPr lang="en-US" dirty="0">
                <a:solidFill>
                  <a:srgbClr val="C7CDD6"/>
                </a:solidFill>
                <a:latin typeface="Inter" pitchFamily="34" charset="0"/>
                <a:ea typeface="Inter" pitchFamily="34" charset="-122"/>
              </a:rPr>
              <a:t>Tuned XGBoost</a:t>
            </a:r>
          </a:p>
          <a:p>
            <a:pPr>
              <a:buFont typeface="Arial" panose="020B0604020202020204" pitchFamily="34" charset="0"/>
              <a:buChar char="•"/>
            </a:pPr>
            <a:r>
              <a:rPr lang="en-US" dirty="0">
                <a:solidFill>
                  <a:srgbClr val="C7CDD6"/>
                </a:solidFill>
                <a:latin typeface="Inter" pitchFamily="34" charset="0"/>
                <a:ea typeface="Inter" pitchFamily="34" charset="-122"/>
              </a:rPr>
              <a:t>Top drivers: Hazardous Cargo, Weather Index, Port Congestion</a:t>
            </a:r>
          </a:p>
          <a:p>
            <a:pPr>
              <a:buFont typeface="Arial" panose="020B0604020202020204" pitchFamily="34" charset="0"/>
              <a:buChar char="•"/>
            </a:pPr>
            <a:r>
              <a:rPr lang="en-US" dirty="0">
                <a:solidFill>
                  <a:srgbClr val="C7CDD6"/>
                </a:solidFill>
                <a:latin typeface="Inter" pitchFamily="34" charset="0"/>
                <a:ea typeface="Inter" pitchFamily="34" charset="-122"/>
              </a:rPr>
              <a:t>High values (red) strongly increase delay</a:t>
            </a:r>
          </a:p>
        </p:txBody>
      </p:sp>
      <p:sp>
        <p:nvSpPr>
          <p:cNvPr id="15" name="TextBox 14">
            <a:extLst>
              <a:ext uri="{FF2B5EF4-FFF2-40B4-BE49-F238E27FC236}">
                <a16:creationId xmlns:a16="http://schemas.microsoft.com/office/drawing/2014/main" id="{A8BEE728-7DBE-4B8E-B942-2AA3CF0BBBCA}"/>
              </a:ext>
            </a:extLst>
          </p:cNvPr>
          <p:cNvSpPr txBox="1"/>
          <p:nvPr/>
        </p:nvSpPr>
        <p:spPr>
          <a:xfrm>
            <a:off x="7832940" y="1271404"/>
            <a:ext cx="6668502" cy="923330"/>
          </a:xfrm>
          <a:prstGeom prst="rect">
            <a:avLst/>
          </a:prstGeom>
          <a:noFill/>
        </p:spPr>
        <p:txBody>
          <a:bodyPr wrap="square">
            <a:spAutoFit/>
          </a:bodyPr>
          <a:lstStyle/>
          <a:p>
            <a:pPr>
              <a:buNone/>
            </a:pPr>
            <a:r>
              <a:rPr lang="en-US" dirty="0">
                <a:solidFill>
                  <a:srgbClr val="C7CDD6"/>
                </a:solidFill>
                <a:latin typeface="Inter" pitchFamily="34" charset="0"/>
                <a:ea typeface="Inter" pitchFamily="34" charset="-122"/>
              </a:rPr>
              <a:t>Random Forest</a:t>
            </a:r>
          </a:p>
          <a:p>
            <a:pPr>
              <a:buFont typeface="Arial" panose="020B0604020202020204" pitchFamily="34" charset="0"/>
              <a:buChar char="•"/>
            </a:pPr>
            <a:r>
              <a:rPr lang="en-US" dirty="0">
                <a:solidFill>
                  <a:srgbClr val="C7CDD6"/>
                </a:solidFill>
                <a:latin typeface="Inter" pitchFamily="34" charset="0"/>
                <a:ea typeface="Inter" pitchFamily="34" charset="-122"/>
              </a:rPr>
              <a:t>Similar top drivers: Weather, Congestion, Hazardous Cargo</a:t>
            </a:r>
          </a:p>
          <a:p>
            <a:pPr>
              <a:buFont typeface="Arial" panose="020B0604020202020204" pitchFamily="34" charset="0"/>
              <a:buChar char="•"/>
            </a:pPr>
            <a:r>
              <a:rPr lang="en-US" dirty="0">
                <a:solidFill>
                  <a:srgbClr val="C7CDD6"/>
                </a:solidFill>
                <a:latin typeface="Inter" pitchFamily="34" charset="0"/>
                <a:ea typeface="Inter" pitchFamily="34" charset="-122"/>
              </a:rPr>
              <a:t>Consistent ranking across models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74502" y="822722"/>
            <a:ext cx="9716929" cy="691515"/>
          </a:xfrm>
          <a:prstGeom prst="rect">
            <a:avLst/>
          </a:prstGeom>
          <a:noFill/>
          <a:ln/>
        </p:spPr>
        <p:txBody>
          <a:bodyPr wrap="none" lIns="0" tIns="0" rIns="0" bIns="0" rtlCol="0" anchor="t"/>
          <a:lstStyle/>
          <a:p>
            <a:pPr marL="0" indent="0" algn="l">
              <a:lnSpc>
                <a:spcPts val="5400"/>
              </a:lnSpc>
              <a:buNone/>
            </a:pPr>
            <a:r>
              <a:rPr lang="en-US" sz="4350" dirty="0">
                <a:solidFill>
                  <a:srgbClr val="EFD5FA"/>
                </a:solidFill>
                <a:latin typeface="Instrument Sans Medium" pitchFamily="34" charset="0"/>
                <a:ea typeface="Instrument Sans Medium" pitchFamily="34" charset="-122"/>
                <a:cs typeface="Instrument Sans Medium" pitchFamily="34" charset="-120"/>
              </a:rPr>
              <a:t>Business Impact &amp; Recommendations</a:t>
            </a:r>
            <a:endParaRPr lang="en-US" sz="4350" dirty="0"/>
          </a:p>
        </p:txBody>
      </p:sp>
      <p:sp>
        <p:nvSpPr>
          <p:cNvPr id="3" name="Shape 1"/>
          <p:cNvSpPr/>
          <p:nvPr/>
        </p:nvSpPr>
        <p:spPr>
          <a:xfrm>
            <a:off x="774502" y="1945958"/>
            <a:ext cx="3191106" cy="5274480"/>
          </a:xfrm>
          <a:prstGeom prst="roundRect">
            <a:avLst>
              <a:gd name="adj" fmla="val 1068"/>
            </a:avLst>
          </a:prstGeom>
          <a:solidFill>
            <a:srgbClr val="434348"/>
          </a:solidFill>
          <a:ln/>
        </p:spPr>
        <p:txBody>
          <a:bodyPr/>
          <a:lstStyle/>
          <a:p>
            <a:endParaRPr lang="en-US"/>
          </a:p>
        </p:txBody>
      </p:sp>
      <p:sp>
        <p:nvSpPr>
          <p:cNvPr id="4" name="Text 2"/>
          <p:cNvSpPr/>
          <p:nvPr/>
        </p:nvSpPr>
        <p:spPr>
          <a:xfrm>
            <a:off x="995720" y="2167176"/>
            <a:ext cx="2665928" cy="345638"/>
          </a:xfrm>
          <a:prstGeom prst="rect">
            <a:avLst/>
          </a:prstGeom>
          <a:noFill/>
          <a:ln/>
        </p:spPr>
        <p:txBody>
          <a:bodyPr wrap="none" lIns="0" tIns="0" rIns="0" bIns="0" rtlCol="0" anchor="t"/>
          <a:lstStyle/>
          <a:p>
            <a:pPr marL="0" indent="0" algn="l">
              <a:lnSpc>
                <a:spcPts val="270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Predictive Accuracy</a:t>
            </a:r>
            <a:endParaRPr lang="en-US" sz="2150" dirty="0"/>
          </a:p>
        </p:txBody>
      </p:sp>
      <p:sp>
        <p:nvSpPr>
          <p:cNvPr id="5" name="Text 3"/>
          <p:cNvSpPr/>
          <p:nvPr/>
        </p:nvSpPr>
        <p:spPr>
          <a:xfrm>
            <a:off x="995720" y="2642235"/>
            <a:ext cx="2665928" cy="4197668"/>
          </a:xfrm>
          <a:prstGeom prst="rect">
            <a:avLst/>
          </a:prstGeom>
          <a:noFill/>
          <a:ln/>
        </p:spPr>
        <p:txBody>
          <a:bodyPr wrap="square" lIns="0" tIns="0" rIns="0" bIns="0" rtlCol="0" anchor="t"/>
          <a:lstStyle/>
          <a:p>
            <a:pPr marL="0" indent="0" algn="l">
              <a:lnSpc>
                <a:spcPts val="2750"/>
              </a:lnSpc>
              <a:buNone/>
            </a:pPr>
            <a:r>
              <a:rPr lang="en-US" sz="1700" dirty="0">
                <a:solidFill>
                  <a:srgbClr val="C7CDD6"/>
                </a:solidFill>
                <a:latin typeface="Inter" pitchFamily="34" charset="0"/>
                <a:ea typeface="Inter" pitchFamily="34" charset="-122"/>
                <a:cs typeface="Inter" pitchFamily="34" charset="-120"/>
              </a:rPr>
              <a:t>Model achieves </a:t>
            </a:r>
            <a:r>
              <a:rPr lang="en-US" sz="1700" b="1" dirty="0">
                <a:solidFill>
                  <a:srgbClr val="C7CDD6"/>
                </a:solidFill>
                <a:latin typeface="Inter" pitchFamily="34" charset="0"/>
                <a:ea typeface="Inter" pitchFamily="34" charset="-122"/>
                <a:cs typeface="Inter" pitchFamily="34" charset="-120"/>
              </a:rPr>
              <a:t>±2.1 day prediction accuracy (MAE: 2.12 days, R²: 0.519)</a:t>
            </a:r>
            <a:r>
              <a:rPr lang="en-US" sz="1700" dirty="0">
                <a:solidFill>
                  <a:srgbClr val="C7CDD6"/>
                </a:solidFill>
                <a:latin typeface="Inter" pitchFamily="34" charset="0"/>
                <a:ea typeface="Inter" pitchFamily="34" charset="-122"/>
                <a:cs typeface="Inter" pitchFamily="34" charset="-120"/>
              </a:rPr>
              <a:t>, enabling proactive customer communication 48-72 hours before delays occur. This precision allows dynamic resource allocation for at-risk shipments and prevents cascading delays.</a:t>
            </a:r>
            <a:endParaRPr lang="en-US" sz="1700" dirty="0"/>
          </a:p>
        </p:txBody>
      </p:sp>
      <p:sp>
        <p:nvSpPr>
          <p:cNvPr id="6" name="Shape 4"/>
          <p:cNvSpPr/>
          <p:nvPr/>
        </p:nvSpPr>
        <p:spPr>
          <a:xfrm>
            <a:off x="4133078" y="1945958"/>
            <a:ext cx="3103126" cy="5274480"/>
          </a:xfrm>
          <a:prstGeom prst="roundRect">
            <a:avLst>
              <a:gd name="adj" fmla="val 1068"/>
            </a:avLst>
          </a:prstGeom>
          <a:solidFill>
            <a:srgbClr val="434348"/>
          </a:solidFill>
          <a:ln/>
        </p:spPr>
        <p:txBody>
          <a:bodyPr/>
          <a:lstStyle/>
          <a:p>
            <a:endParaRPr lang="en-US"/>
          </a:p>
        </p:txBody>
      </p:sp>
      <p:sp>
        <p:nvSpPr>
          <p:cNvPr id="7" name="Text 5"/>
          <p:cNvSpPr/>
          <p:nvPr/>
        </p:nvSpPr>
        <p:spPr>
          <a:xfrm>
            <a:off x="4319945" y="2167176"/>
            <a:ext cx="2666048" cy="345638"/>
          </a:xfrm>
          <a:prstGeom prst="rect">
            <a:avLst/>
          </a:prstGeom>
          <a:noFill/>
          <a:ln/>
        </p:spPr>
        <p:txBody>
          <a:bodyPr wrap="none" lIns="0" tIns="0" rIns="0" bIns="0" rtlCol="0" anchor="t"/>
          <a:lstStyle/>
          <a:p>
            <a:pPr marL="0" indent="0" algn="l">
              <a:lnSpc>
                <a:spcPts val="270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Risk Monitoring</a:t>
            </a:r>
            <a:endParaRPr lang="en-US" sz="2150" dirty="0"/>
          </a:p>
        </p:txBody>
      </p:sp>
      <p:sp>
        <p:nvSpPr>
          <p:cNvPr id="8" name="Text 6"/>
          <p:cNvSpPr/>
          <p:nvPr/>
        </p:nvSpPr>
        <p:spPr>
          <a:xfrm>
            <a:off x="4319945" y="2642235"/>
            <a:ext cx="2666048" cy="3847862"/>
          </a:xfrm>
          <a:prstGeom prst="rect">
            <a:avLst/>
          </a:prstGeom>
          <a:noFill/>
          <a:ln/>
        </p:spPr>
        <p:txBody>
          <a:bodyPr wrap="square" lIns="0" tIns="0" rIns="0" bIns="0" rtlCol="0" anchor="t"/>
          <a:lstStyle/>
          <a:p>
            <a:pPr marL="0" indent="0" algn="l">
              <a:lnSpc>
                <a:spcPts val="2750"/>
              </a:lnSpc>
              <a:buNone/>
            </a:pPr>
            <a:r>
              <a:rPr lang="en-US" sz="1700" dirty="0">
                <a:solidFill>
                  <a:srgbClr val="C7CDD6"/>
                </a:solidFill>
                <a:latin typeface="Inter" pitchFamily="34" charset="0"/>
                <a:ea typeface="Inter" pitchFamily="34" charset="-122"/>
                <a:cs typeface="Inter" pitchFamily="34" charset="-120"/>
              </a:rPr>
              <a:t>Deploy real-time weather and congestion monitoring systems to flag high-risk shipments. Automated alerts for </a:t>
            </a:r>
            <a:r>
              <a:rPr lang="en-US" sz="1700" b="1" dirty="0">
                <a:solidFill>
                  <a:srgbClr val="C7CDD6"/>
                </a:solidFill>
                <a:latin typeface="Inter" pitchFamily="34" charset="0"/>
                <a:ea typeface="Inter" pitchFamily="34" charset="-122"/>
                <a:cs typeface="Inter" pitchFamily="34" charset="-120"/>
              </a:rPr>
              <a:t>Weather Index &gt;7</a:t>
            </a:r>
            <a:r>
              <a:rPr lang="en-US" sz="1700" dirty="0">
                <a:solidFill>
                  <a:srgbClr val="C7CDD6"/>
                </a:solidFill>
                <a:latin typeface="Inter" pitchFamily="34" charset="0"/>
                <a:ea typeface="Inter" pitchFamily="34" charset="-122"/>
                <a:cs typeface="Inter" pitchFamily="34" charset="-120"/>
              </a:rPr>
              <a:t> or </a:t>
            </a:r>
            <a:r>
              <a:rPr lang="en-US" sz="1700" b="1" dirty="0">
                <a:solidFill>
                  <a:srgbClr val="C7CDD6"/>
                </a:solidFill>
                <a:latin typeface="Inter" pitchFamily="34" charset="0"/>
                <a:ea typeface="Inter" pitchFamily="34" charset="-122"/>
                <a:cs typeface="Inter" pitchFamily="34" charset="-120"/>
              </a:rPr>
              <a:t>Port Congestion &gt;0.75</a:t>
            </a:r>
            <a:r>
              <a:rPr lang="en-US" sz="1700" dirty="0">
                <a:solidFill>
                  <a:srgbClr val="C7CDD6"/>
                </a:solidFill>
                <a:latin typeface="Inter" pitchFamily="34" charset="0"/>
                <a:ea typeface="Inter" pitchFamily="34" charset="-122"/>
                <a:cs typeface="Inter" pitchFamily="34" charset="-120"/>
              </a:rPr>
              <a:t> trigger expedited routing, alternative carrier selection, or customer notification protocols.</a:t>
            </a:r>
            <a:endParaRPr lang="en-US" sz="1700" dirty="0"/>
          </a:p>
        </p:txBody>
      </p:sp>
      <p:sp>
        <p:nvSpPr>
          <p:cNvPr id="9" name="Shape 7"/>
          <p:cNvSpPr/>
          <p:nvPr/>
        </p:nvSpPr>
        <p:spPr>
          <a:xfrm>
            <a:off x="7417713" y="1945957"/>
            <a:ext cx="3108484" cy="5274481"/>
          </a:xfrm>
          <a:prstGeom prst="roundRect">
            <a:avLst>
              <a:gd name="adj" fmla="val 1068"/>
            </a:avLst>
          </a:prstGeom>
          <a:solidFill>
            <a:srgbClr val="434348"/>
          </a:solidFill>
          <a:ln/>
        </p:spPr>
        <p:txBody>
          <a:bodyPr/>
          <a:lstStyle/>
          <a:p>
            <a:endParaRPr lang="en-US"/>
          </a:p>
        </p:txBody>
      </p:sp>
      <p:sp>
        <p:nvSpPr>
          <p:cNvPr id="10" name="Text 8"/>
          <p:cNvSpPr/>
          <p:nvPr/>
        </p:nvSpPr>
        <p:spPr>
          <a:xfrm>
            <a:off x="7644289" y="2167176"/>
            <a:ext cx="2666048" cy="691277"/>
          </a:xfrm>
          <a:prstGeom prst="rect">
            <a:avLst/>
          </a:prstGeom>
          <a:noFill/>
          <a:ln/>
        </p:spPr>
        <p:txBody>
          <a:bodyPr wrap="square" lIns="0" tIns="0" rIns="0" bIns="0" rtlCol="0" anchor="t"/>
          <a:lstStyle/>
          <a:p>
            <a:pPr marL="0" indent="0" algn="l">
              <a:lnSpc>
                <a:spcPts val="270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Hazmat Optimization</a:t>
            </a:r>
            <a:endParaRPr lang="en-US" sz="2150" dirty="0"/>
          </a:p>
        </p:txBody>
      </p:sp>
      <p:sp>
        <p:nvSpPr>
          <p:cNvPr id="11" name="Text 9"/>
          <p:cNvSpPr/>
          <p:nvPr/>
        </p:nvSpPr>
        <p:spPr>
          <a:xfrm>
            <a:off x="7644289" y="2987873"/>
            <a:ext cx="2666048" cy="4298451"/>
          </a:xfrm>
          <a:prstGeom prst="rect">
            <a:avLst/>
          </a:prstGeom>
          <a:noFill/>
          <a:ln/>
        </p:spPr>
        <p:txBody>
          <a:bodyPr wrap="square" lIns="0" tIns="0" rIns="0" bIns="0" rtlCol="0" anchor="t"/>
          <a:lstStyle/>
          <a:p>
            <a:pPr marL="0" indent="0" algn="l">
              <a:lnSpc>
                <a:spcPts val="2750"/>
              </a:lnSpc>
              <a:buNone/>
            </a:pPr>
            <a:r>
              <a:rPr lang="en-US" sz="1700" dirty="0">
                <a:solidFill>
                  <a:srgbClr val="C7CDD6"/>
                </a:solidFill>
                <a:latin typeface="Inter" pitchFamily="34" charset="0"/>
                <a:ea typeface="Inter" pitchFamily="34" charset="-122"/>
                <a:cs typeface="Inter" pitchFamily="34" charset="-120"/>
              </a:rPr>
              <a:t>Hazardous cargo shows </a:t>
            </a:r>
            <a:r>
              <a:rPr lang="en-US" sz="1700" b="1" dirty="0">
                <a:solidFill>
                  <a:srgbClr val="C7CDD6"/>
                </a:solidFill>
                <a:latin typeface="Inter" pitchFamily="34" charset="0"/>
                <a:ea typeface="Inter" pitchFamily="34" charset="-122"/>
                <a:cs typeface="Inter" pitchFamily="34" charset="-120"/>
              </a:rPr>
              <a:t>40% higher delays</a:t>
            </a:r>
            <a:r>
              <a:rPr lang="en-US" sz="1700" dirty="0">
                <a:solidFill>
                  <a:srgbClr val="C7CDD6"/>
                </a:solidFill>
                <a:latin typeface="Inter" pitchFamily="34" charset="0"/>
                <a:ea typeface="Inter" pitchFamily="34" charset="-122"/>
                <a:cs typeface="Inter" pitchFamily="34" charset="-120"/>
              </a:rPr>
              <a:t> due to compliance requirements. Create specialized handling protocols: pre-clear documentation, prioritize inspections, and allocate dedicated processing lanes to reduce compliance-related delays by </a:t>
            </a:r>
            <a:r>
              <a:rPr lang="en-US" sz="1700" b="1" dirty="0">
                <a:solidFill>
                  <a:srgbClr val="C7CDD6"/>
                </a:solidFill>
                <a:latin typeface="Inter" pitchFamily="34" charset="0"/>
                <a:ea typeface="Inter" pitchFamily="34" charset="-122"/>
                <a:cs typeface="Inter" pitchFamily="34" charset="-120"/>
              </a:rPr>
              <a:t>25-30%</a:t>
            </a:r>
            <a:r>
              <a:rPr lang="en-US" sz="1700" dirty="0">
                <a:solidFill>
                  <a:srgbClr val="C7CDD6"/>
                </a:solidFill>
                <a:latin typeface="Inter" pitchFamily="34" charset="0"/>
                <a:ea typeface="Inter" pitchFamily="34" charset="-122"/>
                <a:cs typeface="Inter" pitchFamily="34" charset="-120"/>
              </a:rPr>
              <a:t>.</a:t>
            </a:r>
            <a:endParaRPr lang="en-US" sz="1700" dirty="0"/>
          </a:p>
        </p:txBody>
      </p:sp>
      <p:sp>
        <p:nvSpPr>
          <p:cNvPr id="12" name="Shape 10"/>
          <p:cNvSpPr/>
          <p:nvPr/>
        </p:nvSpPr>
        <p:spPr>
          <a:xfrm>
            <a:off x="10713064" y="1945958"/>
            <a:ext cx="3108484" cy="5274480"/>
          </a:xfrm>
          <a:prstGeom prst="roundRect">
            <a:avLst>
              <a:gd name="adj" fmla="val 1068"/>
            </a:avLst>
          </a:prstGeom>
          <a:solidFill>
            <a:srgbClr val="434348"/>
          </a:solidFill>
          <a:ln/>
        </p:spPr>
        <p:txBody>
          <a:bodyPr/>
          <a:lstStyle/>
          <a:p>
            <a:endParaRPr lang="en-US"/>
          </a:p>
        </p:txBody>
      </p:sp>
      <p:sp>
        <p:nvSpPr>
          <p:cNvPr id="13" name="Text 11"/>
          <p:cNvSpPr/>
          <p:nvPr/>
        </p:nvSpPr>
        <p:spPr>
          <a:xfrm>
            <a:off x="10968633" y="2167176"/>
            <a:ext cx="2666048" cy="345638"/>
          </a:xfrm>
          <a:prstGeom prst="rect">
            <a:avLst/>
          </a:prstGeom>
          <a:noFill/>
          <a:ln/>
        </p:spPr>
        <p:txBody>
          <a:bodyPr wrap="none" lIns="0" tIns="0" rIns="0" bIns="0" rtlCol="0" anchor="t"/>
          <a:lstStyle/>
          <a:p>
            <a:pPr marL="0" indent="0" algn="l">
              <a:lnSpc>
                <a:spcPts val="270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Seasonal Planning</a:t>
            </a:r>
            <a:endParaRPr lang="en-US" sz="2150" dirty="0"/>
          </a:p>
        </p:txBody>
      </p:sp>
      <p:sp>
        <p:nvSpPr>
          <p:cNvPr id="14" name="Text 12"/>
          <p:cNvSpPr/>
          <p:nvPr/>
        </p:nvSpPr>
        <p:spPr>
          <a:xfrm>
            <a:off x="10968633" y="2642235"/>
            <a:ext cx="2666048" cy="3498056"/>
          </a:xfrm>
          <a:prstGeom prst="rect">
            <a:avLst/>
          </a:prstGeom>
          <a:noFill/>
          <a:ln/>
        </p:spPr>
        <p:txBody>
          <a:bodyPr wrap="square" lIns="0" tIns="0" rIns="0" bIns="0" rtlCol="0" anchor="t"/>
          <a:lstStyle/>
          <a:p>
            <a:pPr marL="0" indent="0" algn="l">
              <a:lnSpc>
                <a:spcPts val="2750"/>
              </a:lnSpc>
              <a:buNone/>
            </a:pPr>
            <a:r>
              <a:rPr lang="en-US" sz="1700" dirty="0">
                <a:solidFill>
                  <a:srgbClr val="C7CDD6"/>
                </a:solidFill>
                <a:latin typeface="Inter" pitchFamily="34" charset="0"/>
                <a:ea typeface="Inter" pitchFamily="34" charset="-122"/>
                <a:cs typeface="Inter" pitchFamily="34" charset="-120"/>
              </a:rPr>
              <a:t>Temporal analysis reveals </a:t>
            </a:r>
            <a:r>
              <a:rPr lang="en-US" sz="1700" b="1" dirty="0">
                <a:solidFill>
                  <a:srgbClr val="C7CDD6"/>
                </a:solidFill>
                <a:latin typeface="Inter" pitchFamily="34" charset="0"/>
                <a:ea typeface="Inter" pitchFamily="34" charset="-122"/>
                <a:cs typeface="Inter" pitchFamily="34" charset="-120"/>
              </a:rPr>
              <a:t>Q4 peak season shows 30% higher delays</a:t>
            </a:r>
            <a:r>
              <a:rPr lang="en-US" sz="1700" dirty="0">
                <a:solidFill>
                  <a:srgbClr val="C7CDD6"/>
                </a:solidFill>
                <a:latin typeface="Inter" pitchFamily="34" charset="0"/>
                <a:ea typeface="Inter" pitchFamily="34" charset="-122"/>
                <a:cs typeface="Inter" pitchFamily="34" charset="-120"/>
              </a:rPr>
              <a:t>. Build buffer inventory, increase staffing by </a:t>
            </a:r>
            <a:r>
              <a:rPr lang="en-US" sz="1700" b="1" dirty="0">
                <a:solidFill>
                  <a:srgbClr val="C7CDD6"/>
                </a:solidFill>
                <a:latin typeface="Inter" pitchFamily="34" charset="0"/>
                <a:ea typeface="Inter" pitchFamily="34" charset="-122"/>
                <a:cs typeface="Inter" pitchFamily="34" charset="-120"/>
              </a:rPr>
              <a:t>20%</a:t>
            </a:r>
            <a:r>
              <a:rPr lang="en-US" sz="1700" dirty="0">
                <a:solidFill>
                  <a:srgbClr val="C7CDD6"/>
                </a:solidFill>
                <a:latin typeface="Inter" pitchFamily="34" charset="0"/>
                <a:ea typeface="Inter" pitchFamily="34" charset="-122"/>
                <a:cs typeface="Inter" pitchFamily="34" charset="-120"/>
              </a:rPr>
              <a:t>, and pre-position resources during high-delay months to maintain service levels.</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4" name="Text 2"/>
          <p:cNvSpPr/>
          <p:nvPr/>
        </p:nvSpPr>
        <p:spPr>
          <a:xfrm>
            <a:off x="108285" y="131975"/>
            <a:ext cx="9251326" cy="658291"/>
          </a:xfrm>
          <a:prstGeom prst="rect">
            <a:avLst/>
          </a:prstGeom>
          <a:noFill/>
          <a:ln/>
        </p:spPr>
        <p:txBody>
          <a:bodyPr wrap="square" lIns="0" tIns="0" rIns="0" bIns="0" rtlCol="0" anchor="t"/>
          <a:lstStyle/>
          <a:p>
            <a:pPr>
              <a:lnSpc>
                <a:spcPts val="4050"/>
              </a:lnSpc>
            </a:pPr>
            <a:r>
              <a:rPr lang="en-US" sz="4000" dirty="0">
                <a:solidFill>
                  <a:srgbClr val="EFD5FA"/>
                </a:solidFill>
                <a:latin typeface="Instrument Sans Medium" pitchFamily="34" charset="0"/>
              </a:rPr>
              <a:t>Conclusion &amp; Project Summary</a:t>
            </a:r>
          </a:p>
          <a:p>
            <a:pPr marL="0" indent="0" algn="l">
              <a:lnSpc>
                <a:spcPts val="4050"/>
              </a:lnSpc>
              <a:buNone/>
            </a:pPr>
            <a:endParaRPr lang="en-US" sz="4000" dirty="0"/>
          </a:p>
        </p:txBody>
      </p:sp>
      <p:sp>
        <p:nvSpPr>
          <p:cNvPr id="19" name="TextBox 18">
            <a:extLst>
              <a:ext uri="{FF2B5EF4-FFF2-40B4-BE49-F238E27FC236}">
                <a16:creationId xmlns:a16="http://schemas.microsoft.com/office/drawing/2014/main" id="{927D43AB-2B7A-EFD7-393C-638E6DCBFB63}"/>
              </a:ext>
            </a:extLst>
          </p:cNvPr>
          <p:cNvSpPr txBox="1"/>
          <p:nvPr/>
        </p:nvSpPr>
        <p:spPr>
          <a:xfrm>
            <a:off x="108285" y="638900"/>
            <a:ext cx="8939462" cy="7478970"/>
          </a:xfrm>
          <a:prstGeom prst="rect">
            <a:avLst/>
          </a:prstGeom>
          <a:noFill/>
        </p:spPr>
        <p:txBody>
          <a:bodyPr wrap="square">
            <a:spAutoFit/>
          </a:bodyPr>
          <a:lstStyle/>
          <a:p>
            <a:pPr>
              <a:buNone/>
            </a:pPr>
            <a:r>
              <a:rPr lang="en-US" sz="2000" dirty="0">
                <a:solidFill>
                  <a:srgbClr val="EFD5FA"/>
                </a:solidFill>
                <a:latin typeface="Instrument Sans Medium" pitchFamily="34" charset="0"/>
              </a:rPr>
              <a:t>Project Summary </a:t>
            </a:r>
            <a:r>
              <a:rPr lang="en-US" sz="1000" dirty="0">
                <a:solidFill>
                  <a:srgbClr val="C7CDD6"/>
                </a:solidFill>
                <a:latin typeface="Inter" pitchFamily="34" charset="0"/>
                <a:ea typeface="Inter" pitchFamily="34" charset="-122"/>
              </a:rPr>
              <a:t>: </a:t>
            </a:r>
          </a:p>
          <a:p>
            <a:pPr>
              <a:buNone/>
            </a:pP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End-to-end ML solution for predicting freight shipment delays</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Raw data (5,000 shipments) → cleaned → engineered features → tuned models</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Best model: Tuned XGBoost</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MAE: 2.12 days</a:t>
            </a:r>
          </a:p>
          <a:p>
            <a:pPr marL="742950" lvl="1" indent="-285750">
              <a:buFont typeface="Arial" panose="020B0604020202020204" pitchFamily="34" charset="0"/>
              <a:buChar char="•"/>
            </a:pPr>
            <a:r>
              <a:rPr lang="en-US" sz="1600" dirty="0">
                <a:solidFill>
                  <a:srgbClr val="C7CDD6"/>
                </a:solidFill>
                <a:latin typeface="Inter" pitchFamily="34" charset="0"/>
                <a:ea typeface="Inter" pitchFamily="34" charset="-122"/>
              </a:rPr>
              <a:t>R²: 0.52</a:t>
            </a:r>
          </a:p>
          <a:p>
            <a:pPr lvl="1"/>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SHAP explainability: Top drivers = Hazardous Cargo, Weather Index, Port Congestion</a:t>
            </a:r>
          </a:p>
          <a:p>
            <a:pPr>
              <a:buFont typeface="Arial" panose="020B0604020202020204" pitchFamily="34" charset="0"/>
              <a:buChar char="•"/>
            </a:pP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Overall, Strengths:</a:t>
            </a:r>
            <a:br>
              <a:rPr lang="en-US" sz="2000" dirty="0">
                <a:solidFill>
                  <a:srgbClr val="EFD5FA"/>
                </a:solidFill>
                <a:latin typeface="Instrument Sans Medium" pitchFamily="34" charset="0"/>
              </a:rPr>
            </a:br>
            <a:endParaRPr lang="en-US" sz="2000" dirty="0">
              <a:solidFill>
                <a:srgbClr val="EFD5FA"/>
              </a:solidFill>
              <a:latin typeface="Instrument Sans Medium" pitchFamily="34" charset="0"/>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Realistic performance: predicts delays within ±2 days — actionable for logistics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Strong explainability: SHAP shows clear, trustworthy drivers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Practical feature engineering: interaction (Congestion × Weather) &amp; flags boosted results</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Business-ready: ties directly to cost savings &amp; customer trust</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None/>
            </a:pPr>
            <a:r>
              <a:rPr lang="en-US" sz="2000" dirty="0">
                <a:solidFill>
                  <a:srgbClr val="EFD5FA"/>
                </a:solidFill>
                <a:latin typeface="Instrument Sans Medium" pitchFamily="34" charset="0"/>
              </a:rPr>
              <a:t>Business Impact :</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Early alerts &amp; rerouting → reduced detention charges (10k–50k/container)</a:t>
            </a:r>
          </a:p>
          <a:p>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For 1,000 shipments/month → potential savings in lakhs + improved on-time rate</a:t>
            </a:r>
            <a:br>
              <a:rPr lang="en-US" sz="1600" dirty="0">
                <a:solidFill>
                  <a:srgbClr val="C7CDD6"/>
                </a:solidFill>
                <a:latin typeface="Inter" pitchFamily="34" charset="0"/>
                <a:ea typeface="Inter" pitchFamily="34" charset="-122"/>
              </a:rPr>
            </a:br>
            <a:endParaRPr lang="en-US" sz="1600" dirty="0">
              <a:solidFill>
                <a:srgbClr val="C7CDD6"/>
              </a:solidFill>
              <a:latin typeface="Inter" pitchFamily="34" charset="0"/>
              <a:ea typeface="Inter" pitchFamily="34" charset="-122"/>
            </a:endParaRPr>
          </a:p>
          <a:p>
            <a:pPr>
              <a:buFont typeface="Arial" panose="020B0604020202020204" pitchFamily="34" charset="0"/>
              <a:buChar char="•"/>
            </a:pPr>
            <a:r>
              <a:rPr lang="en-US" sz="1600" dirty="0">
                <a:solidFill>
                  <a:srgbClr val="C7CDD6"/>
                </a:solidFill>
                <a:latin typeface="Inter" pitchFamily="34" charset="0"/>
                <a:ea typeface="Inter" pitchFamily="34" charset="-122"/>
              </a:rPr>
              <a:t>Solves real pain point: unpredictable delays in freight forwarding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Thank You</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Thank you for your attention and interest in this Delayed Freight Predictor project. This machine learning solution demonstrates the power of data-driven decision-making in logistics operations. Questions and feedback are welcome. Let's work together to transform freight delay management and create measurable business impact.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41045" y="844987"/>
            <a:ext cx="2196108" cy="388977"/>
          </a:xfrm>
          <a:prstGeom prst="roundRect">
            <a:avLst>
              <a:gd name="adj" fmla="val 6532"/>
            </a:avLst>
          </a:prstGeom>
          <a:solidFill>
            <a:srgbClr val="4A0303"/>
          </a:solidFill>
          <a:ln/>
        </p:spPr>
        <p:txBody>
          <a:bodyPr/>
          <a:lstStyle/>
          <a:p>
            <a:endParaRPr lang="en-US"/>
          </a:p>
        </p:txBody>
      </p:sp>
      <p:sp>
        <p:nvSpPr>
          <p:cNvPr id="3" name="Text 1"/>
          <p:cNvSpPr/>
          <p:nvPr/>
        </p:nvSpPr>
        <p:spPr>
          <a:xfrm>
            <a:off x="867966" y="908447"/>
            <a:ext cx="1942267" cy="262057"/>
          </a:xfrm>
          <a:prstGeom prst="rect">
            <a:avLst/>
          </a:prstGeom>
          <a:noFill/>
          <a:ln/>
        </p:spPr>
        <p:txBody>
          <a:bodyPr wrap="none" lIns="0" tIns="0" rIns="0" bIns="0" rtlCol="0" anchor="t"/>
          <a:lstStyle/>
          <a:p>
            <a:pPr marL="0" indent="0" algn="l">
              <a:lnSpc>
                <a:spcPts val="2050"/>
              </a:lnSpc>
              <a:buNone/>
            </a:pPr>
            <a:r>
              <a:rPr lang="en-US" sz="1300" dirty="0">
                <a:solidFill>
                  <a:srgbClr val="C7CDD6"/>
                </a:solidFill>
                <a:latin typeface="Inter" pitchFamily="34" charset="0"/>
                <a:ea typeface="Inter" pitchFamily="34" charset="-122"/>
                <a:cs typeface="Inter" pitchFamily="34" charset="-120"/>
              </a:rPr>
              <a:t>CHALLENGE OVERVIEW</a:t>
            </a:r>
            <a:endParaRPr lang="en-US" sz="1300" dirty="0"/>
          </a:p>
        </p:txBody>
      </p:sp>
      <p:sp>
        <p:nvSpPr>
          <p:cNvPr id="4" name="Text 2"/>
          <p:cNvSpPr/>
          <p:nvPr/>
        </p:nvSpPr>
        <p:spPr>
          <a:xfrm>
            <a:off x="741045" y="1312902"/>
            <a:ext cx="5470803" cy="661630"/>
          </a:xfrm>
          <a:prstGeom prst="rect">
            <a:avLst/>
          </a:prstGeom>
          <a:noFill/>
          <a:ln/>
        </p:spPr>
        <p:txBody>
          <a:bodyPr wrap="none" lIns="0" tIns="0" rIns="0" bIns="0" rtlCol="0" anchor="t"/>
          <a:lstStyle/>
          <a:p>
            <a:pPr marL="0" indent="0" algn="l">
              <a:lnSpc>
                <a:spcPts val="5200"/>
              </a:lnSpc>
              <a:buNone/>
            </a:pPr>
            <a:r>
              <a:rPr lang="en-US" sz="4150" dirty="0">
                <a:solidFill>
                  <a:srgbClr val="EFD5FA"/>
                </a:solidFill>
                <a:latin typeface="Instrument Sans Medium" pitchFamily="34" charset="0"/>
                <a:ea typeface="Instrument Sans Medium" pitchFamily="34" charset="-122"/>
                <a:cs typeface="Instrument Sans Medium" pitchFamily="34" charset="-120"/>
              </a:rPr>
              <a:t>The Business Problem</a:t>
            </a:r>
            <a:endParaRPr lang="en-US" sz="4150" dirty="0"/>
          </a:p>
        </p:txBody>
      </p:sp>
      <p:pic>
        <p:nvPicPr>
          <p:cNvPr id="5" name="Image 0" descr="preencoded.png"/>
          <p:cNvPicPr>
            <a:picLocks noChangeAspect="1"/>
          </p:cNvPicPr>
          <p:nvPr/>
        </p:nvPicPr>
        <p:blipFill>
          <a:blip r:embed="rId3"/>
          <a:stretch>
            <a:fillRect/>
          </a:stretch>
        </p:blipFill>
        <p:spPr>
          <a:xfrm>
            <a:off x="741045" y="2493169"/>
            <a:ext cx="8365569" cy="4669155"/>
          </a:xfrm>
          <a:prstGeom prst="rect">
            <a:avLst/>
          </a:prstGeom>
        </p:spPr>
      </p:pic>
      <p:sp>
        <p:nvSpPr>
          <p:cNvPr id="6" name="Text 3"/>
          <p:cNvSpPr/>
          <p:nvPr/>
        </p:nvSpPr>
        <p:spPr>
          <a:xfrm>
            <a:off x="9630728" y="2486978"/>
            <a:ext cx="3873579" cy="396835"/>
          </a:xfrm>
          <a:prstGeom prst="rect">
            <a:avLst/>
          </a:prstGeom>
          <a:noFill/>
          <a:ln/>
        </p:spPr>
        <p:txBody>
          <a:bodyPr wrap="none" lIns="0" tIns="0" rIns="0" bIns="0" rtlCol="0" anchor="t"/>
          <a:lstStyle/>
          <a:p>
            <a:pPr marL="0" indent="0" algn="l">
              <a:lnSpc>
                <a:spcPts val="3100"/>
              </a:lnSpc>
              <a:buNone/>
            </a:pPr>
            <a:r>
              <a:rPr lang="en-US" sz="2500" dirty="0">
                <a:solidFill>
                  <a:srgbClr val="EFD5FA"/>
                </a:solidFill>
                <a:latin typeface="Instrument Sans Medium" pitchFamily="34" charset="0"/>
                <a:ea typeface="Instrument Sans Medium" pitchFamily="34" charset="-122"/>
                <a:cs typeface="Instrument Sans Medium" pitchFamily="34" charset="-120"/>
              </a:rPr>
              <a:t>Unpredictable Disruptions</a:t>
            </a:r>
            <a:endParaRPr lang="en-US" sz="2500" dirty="0"/>
          </a:p>
        </p:txBody>
      </p:sp>
      <p:sp>
        <p:nvSpPr>
          <p:cNvPr id="7" name="Text 4"/>
          <p:cNvSpPr/>
          <p:nvPr/>
        </p:nvSpPr>
        <p:spPr>
          <a:xfrm>
            <a:off x="9630728" y="3081338"/>
            <a:ext cx="4266128" cy="2619375"/>
          </a:xfrm>
          <a:prstGeom prst="rect">
            <a:avLst/>
          </a:prstGeom>
          <a:noFill/>
          <a:ln/>
        </p:spPr>
        <p:txBody>
          <a:bodyPr wrap="square" lIns="0" tIns="0" rIns="0" bIns="0" rtlCol="0" anchor="t"/>
          <a:lstStyle/>
          <a:p>
            <a:pPr marL="0" indent="0" algn="l">
              <a:lnSpc>
                <a:spcPts val="2550"/>
              </a:lnSpc>
              <a:buNone/>
            </a:pPr>
            <a:r>
              <a:rPr lang="en-US" sz="1650" dirty="0">
                <a:solidFill>
                  <a:srgbClr val="C7CDD6"/>
                </a:solidFill>
                <a:latin typeface="Inter" pitchFamily="34" charset="0"/>
                <a:ea typeface="Inter" pitchFamily="34" charset="-122"/>
                <a:cs typeface="Inter" pitchFamily="34" charset="-120"/>
              </a:rPr>
              <a:t>Our logistics operations face chronic delays that impact customer satisfaction and operational costs. With 5,000 historical shipments containing patterns of weather disruptions, port congestion, and route complexities, we need predictive intelligence to anticipate problems before they occur.</a:t>
            </a:r>
            <a:endParaRPr lang="en-US" sz="1650" dirty="0"/>
          </a:p>
        </p:txBody>
      </p:sp>
      <p:sp>
        <p:nvSpPr>
          <p:cNvPr id="8" name="Text 5"/>
          <p:cNvSpPr/>
          <p:nvPr/>
        </p:nvSpPr>
        <p:spPr>
          <a:xfrm>
            <a:off x="9630728" y="5878473"/>
            <a:ext cx="4266128" cy="1309688"/>
          </a:xfrm>
          <a:prstGeom prst="rect">
            <a:avLst/>
          </a:prstGeom>
          <a:noFill/>
          <a:ln/>
        </p:spPr>
        <p:txBody>
          <a:bodyPr wrap="square" lIns="0" tIns="0" rIns="0" bIns="0" rtlCol="0" anchor="t"/>
          <a:lstStyle/>
          <a:p>
            <a:pPr marL="0" indent="0" algn="l">
              <a:lnSpc>
                <a:spcPts val="2550"/>
              </a:lnSpc>
              <a:buNone/>
            </a:pPr>
            <a:r>
              <a:rPr lang="en-US" sz="1650" b="1" dirty="0">
                <a:solidFill>
                  <a:srgbClr val="C7CDD6"/>
                </a:solidFill>
                <a:latin typeface="Inter" pitchFamily="34" charset="0"/>
                <a:ea typeface="Inter" pitchFamily="34" charset="-122"/>
                <a:cs typeface="Inter" pitchFamily="34" charset="-120"/>
              </a:rPr>
              <a:t>Mission:</a:t>
            </a:r>
            <a:r>
              <a:rPr lang="en-US" sz="1650" dirty="0">
                <a:solidFill>
                  <a:srgbClr val="C7CDD6"/>
                </a:solidFill>
                <a:latin typeface="Inter" pitchFamily="34" charset="0"/>
                <a:ea typeface="Inter" pitchFamily="34" charset="-122"/>
                <a:cs typeface="Inter" pitchFamily="34" charset="-120"/>
              </a:rPr>
              <a:t> Build a machine learning model that accurately forecasts delay duration, enabling proactive intervention and resource allocation.</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E8C9-1EC9-5401-4176-4E5A12FE82A5}"/>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AA6567A3-B035-81A1-3015-140BAFBEE682}"/>
              </a:ext>
            </a:extLst>
          </p:cNvPr>
          <p:cNvSpPr txBox="1"/>
          <p:nvPr/>
        </p:nvSpPr>
        <p:spPr>
          <a:xfrm>
            <a:off x="3572539" y="193848"/>
            <a:ext cx="6762307" cy="612668"/>
          </a:xfrm>
          <a:prstGeom prst="rect">
            <a:avLst/>
          </a:prstGeom>
          <a:noFill/>
        </p:spPr>
        <p:txBody>
          <a:bodyPr wrap="square">
            <a:spAutoFit/>
          </a:bodyPr>
          <a:lstStyle/>
          <a:p>
            <a:pPr marL="0" indent="0" algn="l">
              <a:lnSpc>
                <a:spcPts val="430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9" name="Picture 18">
            <a:extLst>
              <a:ext uri="{FF2B5EF4-FFF2-40B4-BE49-F238E27FC236}">
                <a16:creationId xmlns:a16="http://schemas.microsoft.com/office/drawing/2014/main" id="{33127288-AC0A-F735-F948-0EB99131D05C}"/>
              </a:ext>
            </a:extLst>
          </p:cNvPr>
          <p:cNvPicPr>
            <a:picLocks noChangeAspect="1"/>
          </p:cNvPicPr>
          <p:nvPr/>
        </p:nvPicPr>
        <p:blipFill>
          <a:blip r:embed="rId3"/>
          <a:stretch>
            <a:fillRect/>
          </a:stretch>
        </p:blipFill>
        <p:spPr>
          <a:xfrm>
            <a:off x="108614" y="3548316"/>
            <a:ext cx="7128000" cy="3941362"/>
          </a:xfrm>
          <a:prstGeom prst="rect">
            <a:avLst/>
          </a:prstGeom>
        </p:spPr>
      </p:pic>
      <p:pic>
        <p:nvPicPr>
          <p:cNvPr id="21" name="Picture 20">
            <a:extLst>
              <a:ext uri="{FF2B5EF4-FFF2-40B4-BE49-F238E27FC236}">
                <a16:creationId xmlns:a16="http://schemas.microsoft.com/office/drawing/2014/main" id="{BD903A42-330A-D590-C717-7119CBDB13D6}"/>
              </a:ext>
            </a:extLst>
          </p:cNvPr>
          <p:cNvPicPr>
            <a:picLocks noChangeAspect="1"/>
          </p:cNvPicPr>
          <p:nvPr/>
        </p:nvPicPr>
        <p:blipFill>
          <a:blip r:embed="rId4"/>
          <a:stretch>
            <a:fillRect/>
          </a:stretch>
        </p:blipFill>
        <p:spPr>
          <a:xfrm>
            <a:off x="7397750" y="3520915"/>
            <a:ext cx="7128000" cy="3969394"/>
          </a:xfrm>
          <a:prstGeom prst="rect">
            <a:avLst/>
          </a:prstGeom>
        </p:spPr>
      </p:pic>
      <p:sp>
        <p:nvSpPr>
          <p:cNvPr id="22" name="TextBox 21">
            <a:extLst>
              <a:ext uri="{FF2B5EF4-FFF2-40B4-BE49-F238E27FC236}">
                <a16:creationId xmlns:a16="http://schemas.microsoft.com/office/drawing/2014/main" id="{22964980-28A1-361D-4432-8BAB2D383ED3}"/>
              </a:ext>
            </a:extLst>
          </p:cNvPr>
          <p:cNvSpPr txBox="1"/>
          <p:nvPr/>
        </p:nvSpPr>
        <p:spPr>
          <a:xfrm>
            <a:off x="440021" y="898446"/>
            <a:ext cx="5452779" cy="369332"/>
          </a:xfrm>
          <a:prstGeom prst="rect">
            <a:avLst/>
          </a:prstGeom>
          <a:noFill/>
        </p:spPr>
        <p:txBody>
          <a:bodyPr wrap="square">
            <a:spAutoFit/>
          </a:bodyPr>
          <a:lstStyle/>
          <a:p>
            <a:r>
              <a:rPr lang="en-US" dirty="0">
                <a:solidFill>
                  <a:srgbClr val="EFD5FA"/>
                </a:solidFill>
                <a:latin typeface="Instrument Sans Medium" pitchFamily="34" charset="0"/>
              </a:rPr>
              <a:t>Delay Distribution (Histogram with mean line)</a:t>
            </a:r>
          </a:p>
        </p:txBody>
      </p:sp>
      <p:sp>
        <p:nvSpPr>
          <p:cNvPr id="23" name="TextBox 22">
            <a:extLst>
              <a:ext uri="{FF2B5EF4-FFF2-40B4-BE49-F238E27FC236}">
                <a16:creationId xmlns:a16="http://schemas.microsoft.com/office/drawing/2014/main" id="{CF101241-35FC-84E9-2BCD-0BBAF1825BE7}"/>
              </a:ext>
            </a:extLst>
          </p:cNvPr>
          <p:cNvSpPr txBox="1"/>
          <p:nvPr/>
        </p:nvSpPr>
        <p:spPr>
          <a:xfrm>
            <a:off x="440021" y="1905649"/>
            <a:ext cx="5008279" cy="369332"/>
          </a:xfrm>
          <a:prstGeom prst="rect">
            <a:avLst/>
          </a:prstGeom>
          <a:noFill/>
        </p:spPr>
        <p:txBody>
          <a:bodyPr wrap="square">
            <a:spAutoFit/>
          </a:bodyPr>
          <a:lstStyle/>
          <a:p>
            <a:r>
              <a:rPr lang="en-US" dirty="0">
                <a:solidFill>
                  <a:srgbClr val="EFD5FA"/>
                </a:solidFill>
                <a:latin typeface="Instrument Sans Medium" pitchFamily="34" charset="0"/>
              </a:rPr>
              <a:t>Delay vs Distance (Regplot with trend line)</a:t>
            </a:r>
          </a:p>
        </p:txBody>
      </p:sp>
      <p:sp>
        <p:nvSpPr>
          <p:cNvPr id="24" name="TextBox 23">
            <a:extLst>
              <a:ext uri="{FF2B5EF4-FFF2-40B4-BE49-F238E27FC236}">
                <a16:creationId xmlns:a16="http://schemas.microsoft.com/office/drawing/2014/main" id="{5AA5EA7C-4E2B-DD66-A6FF-C6FA73ABC68B}"/>
              </a:ext>
            </a:extLst>
          </p:cNvPr>
          <p:cNvSpPr txBox="1"/>
          <p:nvPr/>
        </p:nvSpPr>
        <p:spPr>
          <a:xfrm>
            <a:off x="440020" y="1294527"/>
            <a:ext cx="133782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Most shipments delayed 2–5 days (average ~4 days) — focus model on common delays</a:t>
            </a:r>
          </a:p>
        </p:txBody>
      </p:sp>
      <p:sp>
        <p:nvSpPr>
          <p:cNvPr id="25" name="TextBox 24">
            <a:extLst>
              <a:ext uri="{FF2B5EF4-FFF2-40B4-BE49-F238E27FC236}">
                <a16:creationId xmlns:a16="http://schemas.microsoft.com/office/drawing/2014/main" id="{9B024ADE-6999-CCC9-570D-582EBB44EB55}"/>
              </a:ext>
            </a:extLst>
          </p:cNvPr>
          <p:cNvSpPr txBox="1"/>
          <p:nvPr/>
        </p:nvSpPr>
        <p:spPr>
          <a:xfrm>
            <a:off x="452720" y="2407721"/>
            <a:ext cx="7726080" cy="523220"/>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Distance has only weak influence on delay — weather &amp; congestion matter more</a:t>
            </a:r>
          </a:p>
          <a:p>
            <a:endParaRPr lang="en-US" sz="1400" dirty="0">
              <a:solidFill>
                <a:srgbClr val="C7CDD6"/>
              </a:solidFill>
              <a:latin typeface="Inter" pitchFamily="34" charset="0"/>
              <a:ea typeface="Inter" pitchFamily="34" charset="-122"/>
            </a:endParaRPr>
          </a:p>
        </p:txBody>
      </p:sp>
    </p:spTree>
    <p:extLst>
      <p:ext uri="{BB962C8B-B14F-4D97-AF65-F5344CB8AC3E}">
        <p14:creationId xmlns:p14="http://schemas.microsoft.com/office/powerpoint/2010/main" val="66841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4484C-B6C3-FD51-0261-9DE3AB4BE87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912B3AF-5752-E285-C8CB-14F9A5639560}"/>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16" name="Picture 15">
            <a:extLst>
              <a:ext uri="{FF2B5EF4-FFF2-40B4-BE49-F238E27FC236}">
                <a16:creationId xmlns:a16="http://schemas.microsoft.com/office/drawing/2014/main" id="{E52CA4DC-A3DF-539E-2574-0D4F79140BB2}"/>
              </a:ext>
            </a:extLst>
          </p:cNvPr>
          <p:cNvPicPr>
            <a:picLocks noChangeAspect="1"/>
          </p:cNvPicPr>
          <p:nvPr/>
        </p:nvPicPr>
        <p:blipFill>
          <a:blip r:embed="rId3"/>
          <a:stretch>
            <a:fillRect/>
          </a:stretch>
        </p:blipFill>
        <p:spPr>
          <a:xfrm>
            <a:off x="6851655" y="3348807"/>
            <a:ext cx="7434381" cy="4140000"/>
          </a:xfrm>
          <a:prstGeom prst="rect">
            <a:avLst/>
          </a:prstGeom>
        </p:spPr>
      </p:pic>
      <p:pic>
        <p:nvPicPr>
          <p:cNvPr id="18" name="Picture 17">
            <a:extLst>
              <a:ext uri="{FF2B5EF4-FFF2-40B4-BE49-F238E27FC236}">
                <a16:creationId xmlns:a16="http://schemas.microsoft.com/office/drawing/2014/main" id="{DD007BC9-2A99-8121-4E1B-480409CD6E33}"/>
              </a:ext>
            </a:extLst>
          </p:cNvPr>
          <p:cNvPicPr>
            <a:picLocks noChangeAspect="1"/>
          </p:cNvPicPr>
          <p:nvPr/>
        </p:nvPicPr>
        <p:blipFill>
          <a:blip r:embed="rId4"/>
          <a:stretch>
            <a:fillRect/>
          </a:stretch>
        </p:blipFill>
        <p:spPr>
          <a:xfrm>
            <a:off x="208245" y="3361507"/>
            <a:ext cx="6156000" cy="4199307"/>
          </a:xfrm>
          <a:prstGeom prst="rect">
            <a:avLst/>
          </a:prstGeom>
        </p:spPr>
      </p:pic>
      <p:sp>
        <p:nvSpPr>
          <p:cNvPr id="19" name="TextBox 18">
            <a:extLst>
              <a:ext uri="{FF2B5EF4-FFF2-40B4-BE49-F238E27FC236}">
                <a16:creationId xmlns:a16="http://schemas.microsoft.com/office/drawing/2014/main" id="{7C4544C3-4479-E901-A797-2F05FA0CB7B5}"/>
              </a:ext>
            </a:extLst>
          </p:cNvPr>
          <p:cNvSpPr txBox="1"/>
          <p:nvPr/>
        </p:nvSpPr>
        <p:spPr>
          <a:xfrm>
            <a:off x="440020" y="1132008"/>
            <a:ext cx="133782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Hazardous &amp; Fragile cargo show highest median delays &amp; more outliers</a:t>
            </a:r>
          </a:p>
        </p:txBody>
      </p:sp>
      <p:sp>
        <p:nvSpPr>
          <p:cNvPr id="20" name="TextBox 19">
            <a:extLst>
              <a:ext uri="{FF2B5EF4-FFF2-40B4-BE49-F238E27FC236}">
                <a16:creationId xmlns:a16="http://schemas.microsoft.com/office/drawing/2014/main" id="{E36205F0-10A7-1254-2195-F7694CC009FE}"/>
              </a:ext>
            </a:extLst>
          </p:cNvPr>
          <p:cNvSpPr txBox="1"/>
          <p:nvPr/>
        </p:nvSpPr>
        <p:spPr>
          <a:xfrm>
            <a:off x="440021" y="762676"/>
            <a:ext cx="3738279" cy="369332"/>
          </a:xfrm>
          <a:prstGeom prst="rect">
            <a:avLst/>
          </a:prstGeom>
          <a:noFill/>
        </p:spPr>
        <p:txBody>
          <a:bodyPr wrap="square">
            <a:spAutoFit/>
          </a:bodyPr>
          <a:lstStyle/>
          <a:p>
            <a:r>
              <a:rPr lang="en-US" dirty="0">
                <a:solidFill>
                  <a:srgbClr val="EFD5FA"/>
                </a:solidFill>
                <a:latin typeface="Instrument Sans Medium" pitchFamily="34" charset="0"/>
              </a:rPr>
              <a:t>Delay by Cargo Type (Boxplot)</a:t>
            </a:r>
          </a:p>
        </p:txBody>
      </p:sp>
      <p:sp>
        <p:nvSpPr>
          <p:cNvPr id="21" name="TextBox 20">
            <a:extLst>
              <a:ext uri="{FF2B5EF4-FFF2-40B4-BE49-F238E27FC236}">
                <a16:creationId xmlns:a16="http://schemas.microsoft.com/office/drawing/2014/main" id="{08321607-D732-6F29-82C1-B13D45EBF4E1}"/>
              </a:ext>
            </a:extLst>
          </p:cNvPr>
          <p:cNvSpPr txBox="1"/>
          <p:nvPr/>
        </p:nvSpPr>
        <p:spPr>
          <a:xfrm>
            <a:off x="440020" y="1747964"/>
            <a:ext cx="4220880" cy="369332"/>
          </a:xfrm>
          <a:prstGeom prst="rect">
            <a:avLst/>
          </a:prstGeom>
          <a:noFill/>
        </p:spPr>
        <p:txBody>
          <a:bodyPr wrap="square">
            <a:spAutoFit/>
          </a:bodyPr>
          <a:lstStyle/>
          <a:p>
            <a:r>
              <a:rPr lang="en-US" dirty="0">
                <a:solidFill>
                  <a:srgbClr val="EFD5FA"/>
                </a:solidFill>
                <a:latin typeface="Instrument Sans Medium" pitchFamily="34" charset="0"/>
              </a:rPr>
              <a:t>Impact of Severe Weather (Boxplot</a:t>
            </a:r>
            <a:r>
              <a:rPr lang="en-US" dirty="0"/>
              <a:t>)</a:t>
            </a:r>
            <a:endParaRPr lang="en-US" dirty="0">
              <a:solidFill>
                <a:srgbClr val="EFD5FA"/>
              </a:solidFill>
              <a:latin typeface="Instrument Sans Medium" pitchFamily="34" charset="0"/>
            </a:endParaRPr>
          </a:p>
        </p:txBody>
      </p:sp>
      <p:sp>
        <p:nvSpPr>
          <p:cNvPr id="22" name="TextBox 21">
            <a:extLst>
              <a:ext uri="{FF2B5EF4-FFF2-40B4-BE49-F238E27FC236}">
                <a16:creationId xmlns:a16="http://schemas.microsoft.com/office/drawing/2014/main" id="{C5A43462-D5FF-42EA-8D8D-349AD29DDCE3}"/>
              </a:ext>
            </a:extLst>
          </p:cNvPr>
          <p:cNvSpPr txBox="1"/>
          <p:nvPr/>
        </p:nvSpPr>
        <p:spPr>
          <a:xfrm>
            <a:off x="440020" y="2172703"/>
            <a:ext cx="13378254" cy="307777"/>
          </a:xfrm>
          <a:prstGeom prst="rect">
            <a:avLst/>
          </a:prstGeom>
          <a:noFill/>
        </p:spPr>
        <p:txBody>
          <a:bodyPr wrap="square">
            <a:spAutoFit/>
          </a:bodyPr>
          <a:lstStyle/>
          <a:p>
            <a:r>
              <a:rPr lang="en-US" sz="1400" dirty="0">
                <a:solidFill>
                  <a:srgbClr val="C7CDD6"/>
                </a:solidFill>
                <a:latin typeface="Inter" pitchFamily="34" charset="0"/>
                <a:ea typeface="Inter" pitchFamily="34" charset="-122"/>
              </a:rPr>
              <a:t>Severe weather (index &gt;7) clearly increases both median delay &amp; variability</a:t>
            </a:r>
          </a:p>
        </p:txBody>
      </p:sp>
    </p:spTree>
    <p:extLst>
      <p:ext uri="{BB962C8B-B14F-4D97-AF65-F5344CB8AC3E}">
        <p14:creationId xmlns:p14="http://schemas.microsoft.com/office/powerpoint/2010/main" val="137656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250A0-A6DC-E028-1285-7E240421E2B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A0ED40F-C7F9-AA09-E9E2-4059E81D2217}"/>
              </a:ext>
            </a:extLst>
          </p:cNvPr>
          <p:cNvSpPr txBox="1"/>
          <p:nvPr/>
        </p:nvSpPr>
        <p:spPr>
          <a:xfrm>
            <a:off x="4275421" y="65699"/>
            <a:ext cx="6417979" cy="612668"/>
          </a:xfrm>
          <a:prstGeom prst="rect">
            <a:avLst/>
          </a:prstGeom>
          <a:noFill/>
        </p:spPr>
        <p:txBody>
          <a:bodyPr wrap="square">
            <a:spAutoFit/>
          </a:bodyPr>
          <a:lstStyle/>
          <a:p>
            <a:pPr>
              <a:lnSpc>
                <a:spcPts val="4300"/>
              </a:lnSpc>
            </a:pPr>
            <a:r>
              <a:rPr lang="en-US" sz="3200" dirty="0">
                <a:solidFill>
                  <a:srgbClr val="EFD5FA"/>
                </a:solidFill>
                <a:latin typeface="Instrument Sans Medium" pitchFamily="34" charset="0"/>
                <a:ea typeface="Instrument Sans Medium" pitchFamily="34" charset="-122"/>
                <a:cs typeface="Instrument Sans Medium" pitchFamily="34" charset="-120"/>
              </a:rPr>
              <a:t>Exploratory Data Analysis (EDA) </a:t>
            </a:r>
            <a:endParaRPr lang="en-US" sz="3200" dirty="0"/>
          </a:p>
        </p:txBody>
      </p:sp>
      <p:pic>
        <p:nvPicPr>
          <p:cNvPr id="3" name="Picture 2">
            <a:extLst>
              <a:ext uri="{FF2B5EF4-FFF2-40B4-BE49-F238E27FC236}">
                <a16:creationId xmlns:a16="http://schemas.microsoft.com/office/drawing/2014/main" id="{FCB851B6-48FE-ECC2-8AC2-F0E90755A165}"/>
              </a:ext>
            </a:extLst>
          </p:cNvPr>
          <p:cNvPicPr>
            <a:picLocks noChangeAspect="1"/>
          </p:cNvPicPr>
          <p:nvPr/>
        </p:nvPicPr>
        <p:blipFill>
          <a:blip r:embed="rId3"/>
          <a:stretch>
            <a:fillRect/>
          </a:stretch>
        </p:blipFill>
        <p:spPr>
          <a:xfrm>
            <a:off x="229700" y="698869"/>
            <a:ext cx="4216061" cy="3600000"/>
          </a:xfrm>
          <a:prstGeom prst="rect">
            <a:avLst/>
          </a:prstGeom>
        </p:spPr>
      </p:pic>
      <p:pic>
        <p:nvPicPr>
          <p:cNvPr id="5" name="Picture 4">
            <a:extLst>
              <a:ext uri="{FF2B5EF4-FFF2-40B4-BE49-F238E27FC236}">
                <a16:creationId xmlns:a16="http://schemas.microsoft.com/office/drawing/2014/main" id="{0D7B745A-2344-9D87-6495-2EA4B05D9FBB}"/>
              </a:ext>
            </a:extLst>
          </p:cNvPr>
          <p:cNvPicPr>
            <a:picLocks noChangeAspect="1"/>
          </p:cNvPicPr>
          <p:nvPr/>
        </p:nvPicPr>
        <p:blipFill>
          <a:blip r:embed="rId4"/>
          <a:stretch>
            <a:fillRect/>
          </a:stretch>
        </p:blipFill>
        <p:spPr>
          <a:xfrm>
            <a:off x="228600" y="4372638"/>
            <a:ext cx="9353540" cy="3780000"/>
          </a:xfrm>
          <a:prstGeom prst="rect">
            <a:avLst/>
          </a:prstGeom>
        </p:spPr>
      </p:pic>
      <p:sp>
        <p:nvSpPr>
          <p:cNvPr id="6" name="TextBox 5">
            <a:extLst>
              <a:ext uri="{FF2B5EF4-FFF2-40B4-BE49-F238E27FC236}">
                <a16:creationId xmlns:a16="http://schemas.microsoft.com/office/drawing/2014/main" id="{22F0EE5F-F913-E6C3-FB50-743DA1103324}"/>
              </a:ext>
            </a:extLst>
          </p:cNvPr>
          <p:cNvSpPr txBox="1"/>
          <p:nvPr/>
        </p:nvSpPr>
        <p:spPr>
          <a:xfrm>
            <a:off x="4831210" y="1435748"/>
            <a:ext cx="3738279" cy="369332"/>
          </a:xfrm>
          <a:prstGeom prst="rect">
            <a:avLst/>
          </a:prstGeom>
          <a:noFill/>
        </p:spPr>
        <p:txBody>
          <a:bodyPr wrap="square">
            <a:spAutoFit/>
          </a:bodyPr>
          <a:lstStyle/>
          <a:p>
            <a:r>
              <a:rPr lang="en-US" dirty="0">
                <a:solidFill>
                  <a:srgbClr val="EFD5FA"/>
                </a:solidFill>
                <a:latin typeface="Instrument Sans Medium" pitchFamily="34" charset="0"/>
              </a:rPr>
              <a:t>Correlation Heatmap</a:t>
            </a:r>
          </a:p>
        </p:txBody>
      </p:sp>
      <p:sp>
        <p:nvSpPr>
          <p:cNvPr id="8" name="TextBox 7">
            <a:extLst>
              <a:ext uri="{FF2B5EF4-FFF2-40B4-BE49-F238E27FC236}">
                <a16:creationId xmlns:a16="http://schemas.microsoft.com/office/drawing/2014/main" id="{B25945FD-3E1C-FD78-94E1-FCC6390A22B2}"/>
              </a:ext>
            </a:extLst>
          </p:cNvPr>
          <p:cNvSpPr txBox="1"/>
          <p:nvPr/>
        </p:nvSpPr>
        <p:spPr>
          <a:xfrm>
            <a:off x="4814400" y="1805080"/>
            <a:ext cx="9816000" cy="369332"/>
          </a:xfrm>
          <a:prstGeom prst="rect">
            <a:avLst/>
          </a:prstGeom>
          <a:noFill/>
        </p:spPr>
        <p:txBody>
          <a:bodyPr wrap="square">
            <a:spAutoFit/>
          </a:bodyPr>
          <a:lstStyle/>
          <a:p>
            <a:r>
              <a:rPr lang="en-US" dirty="0">
                <a:solidFill>
                  <a:srgbClr val="C7CDD6"/>
                </a:solidFill>
                <a:latin typeface="Inter" pitchFamily="34" charset="0"/>
                <a:ea typeface="Inter" pitchFamily="34" charset="-122"/>
              </a:rPr>
              <a:t>Weather Index &amp; Port Congestion have strongest positive correlation with delay</a:t>
            </a:r>
          </a:p>
        </p:txBody>
      </p:sp>
      <p:sp>
        <p:nvSpPr>
          <p:cNvPr id="11" name="TextBox 10">
            <a:extLst>
              <a:ext uri="{FF2B5EF4-FFF2-40B4-BE49-F238E27FC236}">
                <a16:creationId xmlns:a16="http://schemas.microsoft.com/office/drawing/2014/main" id="{CA4AD73A-9E55-D63E-D10A-D79DEC3E19F0}"/>
              </a:ext>
            </a:extLst>
          </p:cNvPr>
          <p:cNvSpPr txBox="1"/>
          <p:nvPr/>
        </p:nvSpPr>
        <p:spPr>
          <a:xfrm>
            <a:off x="4814400" y="3172531"/>
            <a:ext cx="9701700" cy="369332"/>
          </a:xfrm>
          <a:prstGeom prst="rect">
            <a:avLst/>
          </a:prstGeom>
          <a:noFill/>
        </p:spPr>
        <p:txBody>
          <a:bodyPr wrap="square">
            <a:spAutoFit/>
          </a:bodyPr>
          <a:lstStyle/>
          <a:p>
            <a:r>
              <a:rPr lang="en-US" dirty="0">
                <a:solidFill>
                  <a:srgbClr val="C7CDD6"/>
                </a:solidFill>
                <a:latin typeface="Inter" pitchFamily="34" charset="0"/>
                <a:ea typeface="Inter" pitchFamily="34" charset="-122"/>
              </a:rPr>
              <a:t>Severe weather + high congestion amplify delays — interaction term added</a:t>
            </a:r>
          </a:p>
        </p:txBody>
      </p:sp>
      <p:sp>
        <p:nvSpPr>
          <p:cNvPr id="12" name="TextBox 11">
            <a:extLst>
              <a:ext uri="{FF2B5EF4-FFF2-40B4-BE49-F238E27FC236}">
                <a16:creationId xmlns:a16="http://schemas.microsoft.com/office/drawing/2014/main" id="{C75BF596-465A-3881-B5A3-0B7F75BF8D2F}"/>
              </a:ext>
            </a:extLst>
          </p:cNvPr>
          <p:cNvSpPr txBox="1"/>
          <p:nvPr/>
        </p:nvSpPr>
        <p:spPr>
          <a:xfrm>
            <a:off x="4814400" y="2691927"/>
            <a:ext cx="6145700" cy="369332"/>
          </a:xfrm>
          <a:prstGeom prst="rect">
            <a:avLst/>
          </a:prstGeom>
          <a:noFill/>
        </p:spPr>
        <p:txBody>
          <a:bodyPr wrap="square">
            <a:spAutoFit/>
          </a:bodyPr>
          <a:lstStyle/>
          <a:p>
            <a:r>
              <a:rPr lang="en-US" dirty="0">
                <a:solidFill>
                  <a:srgbClr val="EFD5FA"/>
                </a:solidFill>
                <a:latin typeface="Instrument Sans Medium" pitchFamily="34" charset="0"/>
              </a:rPr>
              <a:t>Weather &amp; Congestion Impact (Side-by-side boxplots)</a:t>
            </a:r>
          </a:p>
        </p:txBody>
      </p:sp>
    </p:spTree>
    <p:extLst>
      <p:ext uri="{BB962C8B-B14F-4D97-AF65-F5344CB8AC3E}">
        <p14:creationId xmlns:p14="http://schemas.microsoft.com/office/powerpoint/2010/main" val="414315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28913" y="1212890"/>
            <a:ext cx="6343293" cy="587573"/>
          </a:xfrm>
          <a:prstGeom prst="rect">
            <a:avLst/>
          </a:prstGeom>
          <a:noFill/>
          <a:ln/>
        </p:spPr>
        <p:txBody>
          <a:bodyPr wrap="none" lIns="0" tIns="0" rIns="0" bIns="0" rtlCol="0" anchor="t"/>
          <a:lstStyle/>
          <a:p>
            <a:pPr marL="0" indent="0" algn="l">
              <a:lnSpc>
                <a:spcPts val="4600"/>
              </a:lnSpc>
              <a:buNone/>
            </a:pPr>
            <a:r>
              <a:rPr lang="en-US" sz="3700" dirty="0">
                <a:solidFill>
                  <a:srgbClr val="EFD5FA"/>
                </a:solidFill>
                <a:latin typeface="Instrument Sans Medium" pitchFamily="34" charset="0"/>
                <a:ea typeface="Instrument Sans Medium" pitchFamily="34" charset="-122"/>
                <a:cs typeface="Instrument Sans Medium" pitchFamily="34" charset="-120"/>
              </a:rPr>
              <a:t>Key Delay Drivers Discovered</a:t>
            </a:r>
            <a:endParaRPr lang="en-US" sz="3700" dirty="0"/>
          </a:p>
        </p:txBody>
      </p:sp>
      <p:sp>
        <p:nvSpPr>
          <p:cNvPr id="3" name="Text 1"/>
          <p:cNvSpPr/>
          <p:nvPr/>
        </p:nvSpPr>
        <p:spPr>
          <a:xfrm>
            <a:off x="828913" y="2382322"/>
            <a:ext cx="3855006" cy="352544"/>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Exploratory Analysis Findings</a:t>
            </a:r>
            <a:endParaRPr lang="en-US" sz="2200" dirty="0"/>
          </a:p>
        </p:txBody>
      </p:sp>
      <p:sp>
        <p:nvSpPr>
          <p:cNvPr id="4" name="Text 2"/>
          <p:cNvSpPr/>
          <p:nvPr/>
        </p:nvSpPr>
        <p:spPr>
          <a:xfrm>
            <a:off x="828913" y="2890599"/>
            <a:ext cx="4242197" cy="825103"/>
          </a:xfrm>
          <a:prstGeom prst="rect">
            <a:avLst/>
          </a:prstGeom>
          <a:noFill/>
          <a:ln/>
        </p:spPr>
        <p:txBody>
          <a:bodyPr wrap="square" lIns="0" tIns="0" rIns="0" bIns="0" rtlCol="0" anchor="t"/>
          <a:lstStyle/>
          <a:p>
            <a:pPr marL="0" indent="0" algn="l">
              <a:lnSpc>
                <a:spcPts val="2150"/>
              </a:lnSpc>
              <a:buNone/>
            </a:pPr>
            <a:r>
              <a:rPr lang="en-US" sz="1450" dirty="0">
                <a:solidFill>
                  <a:srgbClr val="C7CDD6"/>
                </a:solidFill>
                <a:latin typeface="Inter" pitchFamily="34" charset="0"/>
                <a:ea typeface="Inter" pitchFamily="34" charset="-122"/>
                <a:cs typeface="Inter" pitchFamily="34" charset="-120"/>
              </a:rPr>
              <a:t>Our analysis revealed critical patterns in shipment delays across cargo types, distances, and environmental conditions:</a:t>
            </a:r>
            <a:endParaRPr lang="en-US" sz="1450" dirty="0"/>
          </a:p>
        </p:txBody>
      </p:sp>
      <p:sp>
        <p:nvSpPr>
          <p:cNvPr id="5" name="Text 3"/>
          <p:cNvSpPr/>
          <p:nvPr/>
        </p:nvSpPr>
        <p:spPr>
          <a:xfrm>
            <a:off x="828913" y="3855839"/>
            <a:ext cx="4242197" cy="2750713"/>
          </a:xfrm>
          <a:prstGeom prst="rect">
            <a:avLst/>
          </a:prstGeom>
          <a:noFill/>
          <a:ln/>
        </p:spPr>
        <p:txBody>
          <a:bodyPr wrap="square" lIns="0" tIns="0" rIns="0" bIns="0" rtlCol="0" anchor="t"/>
          <a:lstStyle/>
          <a:p>
            <a:pPr marL="342900" indent="-342900" algn="l">
              <a:lnSpc>
                <a:spcPts val="2150"/>
              </a:lnSpc>
              <a:buSzPct val="100000"/>
              <a:buChar char="•"/>
            </a:pPr>
            <a:r>
              <a:rPr lang="en-US" sz="1450" b="1" dirty="0">
                <a:solidFill>
                  <a:srgbClr val="C7CDD6"/>
                </a:solidFill>
                <a:latin typeface="Inter" pitchFamily="34" charset="0"/>
                <a:ea typeface="Inter" pitchFamily="34" charset="-122"/>
                <a:cs typeface="Inter" pitchFamily="34" charset="-120"/>
              </a:rPr>
              <a:t>Hazardous cargo</a:t>
            </a:r>
            <a:r>
              <a:rPr lang="en-US" sz="1450" dirty="0">
                <a:solidFill>
                  <a:srgbClr val="C7CDD6"/>
                </a:solidFill>
                <a:latin typeface="Inter" pitchFamily="34" charset="0"/>
                <a:ea typeface="Inter" pitchFamily="34" charset="-122"/>
                <a:cs typeface="Inter" pitchFamily="34" charset="-120"/>
              </a:rPr>
              <a:t> shows 40% higher average delays due to compliance requirements</a:t>
            </a:r>
            <a:endParaRPr lang="en-US" sz="1450" dirty="0"/>
          </a:p>
          <a:p>
            <a:pPr marL="342900" indent="-342900" algn="l">
              <a:lnSpc>
                <a:spcPts val="2150"/>
              </a:lnSpc>
              <a:buSzPct val="100000"/>
              <a:buChar char="•"/>
            </a:pPr>
            <a:r>
              <a:rPr lang="en-US" sz="1450" b="1" dirty="0">
                <a:solidFill>
                  <a:srgbClr val="C7CDD6"/>
                </a:solidFill>
                <a:latin typeface="Inter" pitchFamily="34" charset="0"/>
                <a:ea typeface="Inter" pitchFamily="34" charset="-122"/>
                <a:cs typeface="Inter" pitchFamily="34" charset="-120"/>
              </a:rPr>
              <a:t>Severe weather events</a:t>
            </a:r>
            <a:r>
              <a:rPr lang="en-US" sz="1450" dirty="0">
                <a:solidFill>
                  <a:srgbClr val="C7CDD6"/>
                </a:solidFill>
                <a:latin typeface="Inter" pitchFamily="34" charset="0"/>
                <a:ea typeface="Inter" pitchFamily="34" charset="-122"/>
                <a:cs typeface="Inter" pitchFamily="34" charset="-120"/>
              </a:rPr>
              <a:t> (index &gt;7) correlate with 3+ day delays in 68% of cases</a:t>
            </a:r>
            <a:endParaRPr lang="en-US" sz="1450" dirty="0"/>
          </a:p>
          <a:p>
            <a:pPr marL="342900" indent="-342900" algn="l">
              <a:lnSpc>
                <a:spcPts val="2150"/>
              </a:lnSpc>
              <a:buSzPct val="100000"/>
              <a:buChar char="•"/>
            </a:pPr>
            <a:r>
              <a:rPr lang="en-US" sz="1450" b="1" dirty="0">
                <a:solidFill>
                  <a:srgbClr val="C7CDD6"/>
                </a:solidFill>
                <a:latin typeface="Inter" pitchFamily="34" charset="0"/>
                <a:ea typeface="Inter" pitchFamily="34" charset="-122"/>
                <a:cs typeface="Inter" pitchFamily="34" charset="-120"/>
              </a:rPr>
              <a:t>Port congestion above 0.75</a:t>
            </a:r>
            <a:r>
              <a:rPr lang="en-US" sz="1450" dirty="0">
                <a:solidFill>
                  <a:srgbClr val="C7CDD6"/>
                </a:solidFill>
                <a:latin typeface="Inter" pitchFamily="34" charset="0"/>
                <a:ea typeface="Inter" pitchFamily="34" charset="-122"/>
                <a:cs typeface="Inter" pitchFamily="34" charset="-120"/>
              </a:rPr>
              <a:t> creates cascading delays averaging 4.2 additional days</a:t>
            </a:r>
            <a:endParaRPr lang="en-US" sz="1450" dirty="0"/>
          </a:p>
          <a:p>
            <a:pPr marL="342900" indent="-342900" algn="l">
              <a:lnSpc>
                <a:spcPts val="2150"/>
              </a:lnSpc>
              <a:buSzPct val="100000"/>
              <a:buChar char="•"/>
            </a:pPr>
            <a:r>
              <a:rPr lang="en-US" sz="1450" b="1" dirty="0">
                <a:solidFill>
                  <a:srgbClr val="C7CDD6"/>
                </a:solidFill>
                <a:latin typeface="Inter" pitchFamily="34" charset="0"/>
                <a:ea typeface="Inter" pitchFamily="34" charset="-122"/>
                <a:cs typeface="Inter" pitchFamily="34" charset="-120"/>
              </a:rPr>
              <a:t>Long-distance routes</a:t>
            </a:r>
            <a:r>
              <a:rPr lang="en-US" sz="1450" dirty="0">
                <a:solidFill>
                  <a:srgbClr val="C7CDD6"/>
                </a:solidFill>
                <a:latin typeface="Inter" pitchFamily="34" charset="0"/>
                <a:ea typeface="Inter" pitchFamily="34" charset="-122"/>
                <a:cs typeface="Inter" pitchFamily="34" charset="-120"/>
              </a:rPr>
              <a:t> (&gt;10,000 km) exhibit higher variability in delay patterns</a:t>
            </a:r>
            <a:endParaRPr lang="en-US" sz="1450" dirty="0"/>
          </a:p>
        </p:txBody>
      </p:sp>
      <p:pic>
        <p:nvPicPr>
          <p:cNvPr id="6" name="Image 0" descr="preencoded.png"/>
          <p:cNvPicPr>
            <a:picLocks noChangeAspect="1"/>
          </p:cNvPicPr>
          <p:nvPr/>
        </p:nvPicPr>
        <p:blipFill>
          <a:blip r:embed="rId3"/>
          <a:stretch>
            <a:fillRect/>
          </a:stretch>
        </p:blipFill>
        <p:spPr>
          <a:xfrm>
            <a:off x="5537359" y="2209443"/>
            <a:ext cx="8271510" cy="46320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2"/>
          <p:cNvSpPr/>
          <p:nvPr/>
        </p:nvSpPr>
        <p:spPr>
          <a:xfrm>
            <a:off x="240630" y="213261"/>
            <a:ext cx="5218854" cy="628951"/>
          </a:xfrm>
          <a:prstGeom prst="rect">
            <a:avLst/>
          </a:prstGeom>
          <a:noFill/>
          <a:ln/>
        </p:spPr>
        <p:txBody>
          <a:bodyPr wrap="none" lIns="0" tIns="0" rIns="0" bIns="0" rtlCol="0" anchor="t"/>
          <a:lstStyle/>
          <a:p>
            <a:pPr marL="0" indent="0" algn="l">
              <a:lnSpc>
                <a:spcPts val="3400"/>
              </a:lnSpc>
              <a:buNone/>
            </a:pPr>
            <a:r>
              <a:rPr lang="en-US" sz="2800" dirty="0">
                <a:solidFill>
                  <a:srgbClr val="EFD5FA"/>
                </a:solidFill>
                <a:latin typeface="Instrument Sans Medium" pitchFamily="34" charset="0"/>
                <a:ea typeface="Instrument Sans Medium" pitchFamily="34" charset="-122"/>
                <a:cs typeface="Instrument Sans Medium" pitchFamily="34" charset="-120"/>
              </a:rPr>
              <a:t>Feature Engineering Strategy</a:t>
            </a:r>
            <a:endParaRPr lang="en-US" sz="2800" dirty="0"/>
          </a:p>
        </p:txBody>
      </p:sp>
      <p:sp>
        <p:nvSpPr>
          <p:cNvPr id="28" name="TextBox 27">
            <a:extLst>
              <a:ext uri="{FF2B5EF4-FFF2-40B4-BE49-F238E27FC236}">
                <a16:creationId xmlns:a16="http://schemas.microsoft.com/office/drawing/2014/main" id="{3EE4EE2E-E188-19C9-87A0-A84A4F1A6347}"/>
              </a:ext>
            </a:extLst>
          </p:cNvPr>
          <p:cNvSpPr txBox="1"/>
          <p:nvPr/>
        </p:nvSpPr>
        <p:spPr>
          <a:xfrm>
            <a:off x="156411" y="782053"/>
            <a:ext cx="13980694" cy="7048083"/>
          </a:xfrm>
          <a:prstGeom prst="rect">
            <a:avLst/>
          </a:prstGeom>
          <a:noFill/>
        </p:spPr>
        <p:txBody>
          <a:bodyPr wrap="square">
            <a:spAutoFit/>
          </a:bodyPr>
          <a:lstStyle/>
          <a:p>
            <a:pPr>
              <a:buNone/>
            </a:pPr>
            <a:r>
              <a:rPr lang="en-US" dirty="0">
                <a:solidFill>
                  <a:srgbClr val="EFD5FA"/>
                </a:solidFill>
                <a:latin typeface="Instrument Sans Medium" pitchFamily="34" charset="0"/>
              </a:rPr>
              <a:t>Features from Planned ETA (datetime</a:t>
            </a:r>
            <a:r>
              <a:rPr lang="en-US" sz="2000" dirty="0">
                <a:solidFill>
                  <a:srgbClr val="C7CDD6"/>
                </a:solidFill>
                <a:latin typeface="Inter" pitchFamily="34" charset="0"/>
                <a:ea typeface="Inter" pitchFamily="34" charset="-122"/>
              </a:rPr>
              <a:t>) :</a:t>
            </a:r>
          </a:p>
          <a:p>
            <a:pPr>
              <a:buNone/>
            </a:pPr>
            <a:endParaRPr lang="en-US" dirty="0">
              <a:solidFill>
                <a:srgbClr val="C7CDD6"/>
              </a:solidFill>
              <a:latin typeface="Inter" pitchFamily="34" charset="0"/>
              <a:ea typeface="Inter" pitchFamily="34" charset="-122"/>
            </a:endParaRPr>
          </a:p>
          <a:p>
            <a:pPr>
              <a:buFont typeface="Arial" panose="020B0604020202020204" pitchFamily="34" charset="0"/>
              <a:buChar char="•"/>
            </a:pPr>
            <a:r>
              <a:rPr lang="en-US" dirty="0">
                <a:solidFill>
                  <a:srgbClr val="C7CDD6"/>
                </a:solidFill>
                <a:latin typeface="Inter" pitchFamily="34" charset="0"/>
                <a:ea typeface="Inter" pitchFamily="34" charset="-122"/>
              </a:rPr>
              <a:t>ETA Month</a:t>
            </a:r>
          </a:p>
          <a:p>
            <a:pPr>
              <a:buFont typeface="Arial" panose="020B0604020202020204" pitchFamily="34" charset="0"/>
              <a:buChar char="•"/>
            </a:pPr>
            <a:r>
              <a:rPr lang="en-US" dirty="0">
                <a:solidFill>
                  <a:srgbClr val="C7CDD6"/>
                </a:solidFill>
                <a:latin typeface="Inter" pitchFamily="34" charset="0"/>
                <a:ea typeface="Inter" pitchFamily="34" charset="-122"/>
              </a:rPr>
              <a:t>ETA Weekday</a:t>
            </a:r>
          </a:p>
          <a:p>
            <a:pPr>
              <a:buFont typeface="Arial" panose="020B0604020202020204" pitchFamily="34" charset="0"/>
              <a:buChar char="•"/>
            </a:pPr>
            <a:r>
              <a:rPr lang="en-US" dirty="0">
                <a:solidFill>
                  <a:srgbClr val="C7CDD6"/>
                </a:solidFill>
                <a:latin typeface="Inter" pitchFamily="34" charset="0"/>
                <a:ea typeface="Inter" pitchFamily="34" charset="-122"/>
              </a:rPr>
              <a:t>Weekend flag (1 if Saturday/Sunday)</a:t>
            </a:r>
          </a:p>
          <a:p>
            <a:endParaRPr lang="en-US" dirty="0">
              <a:solidFill>
                <a:srgbClr val="C7CDD6"/>
              </a:solidFill>
              <a:latin typeface="Inter" pitchFamily="34" charset="0"/>
              <a:ea typeface="Inter" pitchFamily="34" charset="-122"/>
            </a:endParaRPr>
          </a:p>
          <a:p>
            <a:pPr>
              <a:buNone/>
            </a:pPr>
            <a:r>
              <a:rPr lang="en-US" dirty="0">
                <a:solidFill>
                  <a:srgbClr val="EFD5FA"/>
                </a:solidFill>
                <a:latin typeface="Instrument Sans Medium" pitchFamily="34" charset="0"/>
              </a:rPr>
              <a:t>Holiday &amp; Weekend Related :</a:t>
            </a:r>
          </a:p>
          <a:p>
            <a:pPr>
              <a:buNone/>
            </a:pPr>
            <a:endParaRPr lang="en-US" dirty="0">
              <a:solidFill>
                <a:srgbClr val="C7CDD6"/>
              </a:solidFill>
              <a:latin typeface="Inter" pitchFamily="34" charset="0"/>
              <a:ea typeface="Inter" pitchFamily="34" charset="-122"/>
            </a:endParaRPr>
          </a:p>
          <a:p>
            <a:pPr>
              <a:buFont typeface="Arial" panose="020B0604020202020204" pitchFamily="34" charset="0"/>
              <a:buChar char="•"/>
            </a:pPr>
            <a:r>
              <a:rPr lang="en-US" dirty="0">
                <a:solidFill>
                  <a:srgbClr val="C7CDD6"/>
                </a:solidFill>
                <a:latin typeface="Inter" pitchFamily="34" charset="0"/>
                <a:ea typeface="Inter" pitchFamily="34" charset="-122"/>
              </a:rPr>
              <a:t>Weekend flag (already included above)</a:t>
            </a:r>
          </a:p>
          <a:p>
            <a:pPr>
              <a:buFont typeface="Arial" panose="020B0604020202020204" pitchFamily="34" charset="0"/>
              <a:buChar char="•"/>
            </a:pPr>
            <a:r>
              <a:rPr lang="en-US" dirty="0">
                <a:solidFill>
                  <a:srgbClr val="C7CDD6"/>
                </a:solidFill>
                <a:latin typeface="Inter" pitchFamily="34" charset="0"/>
                <a:ea typeface="Inter" pitchFamily="34" charset="-122"/>
              </a:rPr>
              <a:t>(Future potential: is holiday, holiday window – not added due to no external holiday data)</a:t>
            </a:r>
          </a:p>
          <a:p>
            <a:endParaRPr lang="en-US" dirty="0">
              <a:solidFill>
                <a:srgbClr val="C7CDD6"/>
              </a:solidFill>
              <a:latin typeface="Inter" pitchFamily="34" charset="0"/>
              <a:ea typeface="Inter" pitchFamily="34" charset="-122"/>
            </a:endParaRPr>
          </a:p>
          <a:p>
            <a:pPr>
              <a:buNone/>
            </a:pPr>
            <a:r>
              <a:rPr lang="en-US" dirty="0">
                <a:solidFill>
                  <a:srgbClr val="EFD5FA"/>
                </a:solidFill>
                <a:latin typeface="Instrument Sans Medium" pitchFamily="34" charset="0"/>
              </a:rPr>
              <a:t>Interaction Features :</a:t>
            </a:r>
            <a:br>
              <a:rPr lang="en-US" dirty="0">
                <a:solidFill>
                  <a:srgbClr val="EFD5FA"/>
                </a:solidFill>
                <a:latin typeface="Instrument Sans Medium" pitchFamily="34" charset="0"/>
              </a:rPr>
            </a:br>
            <a:endParaRPr lang="en-US" dirty="0">
              <a:solidFill>
                <a:srgbClr val="EFD5FA"/>
              </a:solidFill>
              <a:latin typeface="Instrument Sans Medium" pitchFamily="34" charset="0"/>
            </a:endParaRPr>
          </a:p>
          <a:p>
            <a:pPr>
              <a:buFont typeface="Arial" panose="020B0604020202020204" pitchFamily="34" charset="0"/>
              <a:buChar char="•"/>
            </a:pPr>
            <a:r>
              <a:rPr lang="en-US" dirty="0">
                <a:solidFill>
                  <a:srgbClr val="C7CDD6"/>
                </a:solidFill>
                <a:latin typeface="Inter" pitchFamily="34" charset="0"/>
                <a:ea typeface="Inter" pitchFamily="34" charset="-122"/>
              </a:rPr>
              <a:t>Congestion Weather = Port Congestion Level × Weather Index → Captures how bad weather hurts more when ports are crowded</a:t>
            </a:r>
          </a:p>
          <a:p>
            <a:endParaRPr lang="en-US" dirty="0">
              <a:solidFill>
                <a:srgbClr val="C7CDD6"/>
              </a:solidFill>
              <a:latin typeface="Inter" pitchFamily="34" charset="0"/>
              <a:ea typeface="Inter" pitchFamily="34" charset="-122"/>
            </a:endParaRPr>
          </a:p>
          <a:p>
            <a:pPr>
              <a:buNone/>
            </a:pPr>
            <a:r>
              <a:rPr lang="en-US" dirty="0">
                <a:solidFill>
                  <a:srgbClr val="EFD5FA"/>
                </a:solidFill>
                <a:latin typeface="Instrument Sans Medium" pitchFamily="34" charset="0"/>
              </a:rPr>
              <a:t>Weather Severity Flag :</a:t>
            </a:r>
          </a:p>
          <a:p>
            <a:pPr>
              <a:buNone/>
            </a:pPr>
            <a:endParaRPr lang="en-US" dirty="0">
              <a:solidFill>
                <a:srgbClr val="C7CDD6"/>
              </a:solidFill>
              <a:latin typeface="Inter" pitchFamily="34" charset="0"/>
              <a:ea typeface="Inter" pitchFamily="34" charset="-122"/>
            </a:endParaRPr>
          </a:p>
          <a:p>
            <a:pPr>
              <a:buFont typeface="Arial" panose="020B0604020202020204" pitchFamily="34" charset="0"/>
              <a:buChar char="•"/>
            </a:pPr>
            <a:r>
              <a:rPr lang="en-US" dirty="0">
                <a:solidFill>
                  <a:srgbClr val="C7CDD6"/>
                </a:solidFill>
                <a:latin typeface="Inter" pitchFamily="34" charset="0"/>
                <a:ea typeface="Inter" pitchFamily="34" charset="-122"/>
              </a:rPr>
              <a:t>Severe weather = 1 if Weather Index &gt; 7 else 0 → Highlights extreme weather impact</a:t>
            </a:r>
          </a:p>
          <a:p>
            <a:endParaRPr lang="en-US" dirty="0">
              <a:solidFill>
                <a:srgbClr val="C7CDD6"/>
              </a:solidFill>
              <a:latin typeface="Inter" pitchFamily="34" charset="0"/>
              <a:ea typeface="Inter" pitchFamily="34" charset="-122"/>
            </a:endParaRPr>
          </a:p>
          <a:p>
            <a:pPr>
              <a:buNone/>
            </a:pPr>
            <a:r>
              <a:rPr lang="en-US" dirty="0">
                <a:solidFill>
                  <a:srgbClr val="EFD5FA"/>
                </a:solidFill>
                <a:latin typeface="Instrument Sans Medium" pitchFamily="34" charset="0"/>
              </a:rPr>
              <a:t>Distance-Based Features :</a:t>
            </a:r>
          </a:p>
          <a:p>
            <a:pPr>
              <a:buNone/>
            </a:pPr>
            <a:endParaRPr lang="en-US" dirty="0">
              <a:solidFill>
                <a:srgbClr val="C7CDD6"/>
              </a:solidFill>
              <a:latin typeface="Inter" pitchFamily="34" charset="0"/>
              <a:ea typeface="Inter" pitchFamily="34" charset="-122"/>
            </a:endParaRPr>
          </a:p>
          <a:p>
            <a:pPr>
              <a:buFont typeface="Arial" panose="020B0604020202020204" pitchFamily="34" charset="0"/>
              <a:buChar char="•"/>
            </a:pPr>
            <a:r>
              <a:rPr lang="en-US" dirty="0">
                <a:solidFill>
                  <a:srgbClr val="C7CDD6"/>
                </a:solidFill>
                <a:latin typeface="Inter" pitchFamily="34" charset="0"/>
                <a:ea typeface="Inter" pitchFamily="34" charset="-122"/>
              </a:rPr>
              <a:t>Distance per Day = Distance KM / (ETA Month + 1)</a:t>
            </a:r>
          </a:p>
          <a:p>
            <a:pPr>
              <a:buFont typeface="Arial" panose="020B0604020202020204" pitchFamily="34" charset="0"/>
              <a:buChar char="•"/>
            </a:pPr>
            <a:r>
              <a:rPr lang="en-US" dirty="0">
                <a:solidFill>
                  <a:srgbClr val="C7CDD6"/>
                </a:solidFill>
                <a:latin typeface="Inter" pitchFamily="34" charset="0"/>
                <a:ea typeface="Inter" pitchFamily="34" charset="-122"/>
              </a:rPr>
              <a:t>Distance category = pd cut(Distance KM, bins=[500,1000,10000,20000], labels=['Short’, 'Medium’ 'Long’])</a:t>
            </a:r>
          </a:p>
          <a:p>
            <a:endParaRPr lang="en-US" dirty="0">
              <a:solidFill>
                <a:srgbClr val="C7CDD6"/>
              </a:solidFill>
              <a:latin typeface="Inter" pitchFamily="34" charset="0"/>
              <a:ea typeface="Inter"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5" name="Text 2"/>
          <p:cNvSpPr/>
          <p:nvPr/>
        </p:nvSpPr>
        <p:spPr>
          <a:xfrm>
            <a:off x="3402449" y="1373624"/>
            <a:ext cx="4045744"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Algorithm Comparison Results</a:t>
            </a:r>
            <a:endParaRPr lang="en-US" sz="2200" dirty="0"/>
          </a:p>
        </p:txBody>
      </p:sp>
      <p:sp>
        <p:nvSpPr>
          <p:cNvPr id="6" name="Text 3"/>
          <p:cNvSpPr/>
          <p:nvPr/>
        </p:nvSpPr>
        <p:spPr>
          <a:xfrm>
            <a:off x="3402449" y="1812965"/>
            <a:ext cx="7825502" cy="272177"/>
          </a:xfrm>
          <a:prstGeom prst="rect">
            <a:avLst/>
          </a:prstGeom>
          <a:noFill/>
          <a:ln/>
        </p:spPr>
        <p:txBody>
          <a:bodyPr wrap="square" lIns="0" tIns="0" rIns="0" bIns="0" rtlCol="0" anchor="t"/>
          <a:lstStyle/>
          <a:p>
            <a:pPr marL="0" indent="0" algn="l">
              <a:lnSpc>
                <a:spcPts val="1050"/>
              </a:lnSpc>
              <a:buNone/>
            </a:pPr>
            <a:r>
              <a:rPr lang="en-US" sz="850" dirty="0">
                <a:solidFill>
                  <a:srgbClr val="C7CDD6"/>
                </a:solidFill>
                <a:latin typeface="Inter" pitchFamily="34" charset="0"/>
                <a:ea typeface="Inter" pitchFamily="34" charset="-122"/>
                <a:cs typeface="Inter" pitchFamily="34" charset="-120"/>
              </a:rPr>
              <a:t>We trained and evaluated six regression models to predict shipment delay days, comparing baseline approaches against advanced ensemble methods:</a:t>
            </a:r>
            <a:endParaRPr lang="en-US" sz="850" dirty="0"/>
          </a:p>
        </p:txBody>
      </p:sp>
      <p:sp>
        <p:nvSpPr>
          <p:cNvPr id="7" name="Shape 4"/>
          <p:cNvSpPr/>
          <p:nvPr/>
        </p:nvSpPr>
        <p:spPr>
          <a:xfrm>
            <a:off x="3402449" y="2148840"/>
            <a:ext cx="7825502" cy="774383"/>
          </a:xfrm>
          <a:prstGeom prst="roundRect">
            <a:avLst>
              <a:gd name="adj" fmla="val 2197"/>
            </a:avLst>
          </a:prstGeom>
          <a:solidFill>
            <a:srgbClr val="242429"/>
          </a:solidFill>
          <a:ln w="15240">
            <a:solidFill>
              <a:srgbClr val="5C5C61"/>
            </a:solidFill>
            <a:prstDash val="solid"/>
          </a:ln>
        </p:spPr>
        <p:txBody>
          <a:bodyPr/>
          <a:lstStyle/>
          <a:p>
            <a:endParaRPr lang="en-US"/>
          </a:p>
        </p:txBody>
      </p:sp>
      <p:sp>
        <p:nvSpPr>
          <p:cNvPr id="8" name="Shape 5"/>
          <p:cNvSpPr/>
          <p:nvPr/>
        </p:nvSpPr>
        <p:spPr>
          <a:xfrm>
            <a:off x="3417689" y="2164080"/>
            <a:ext cx="453628" cy="743903"/>
          </a:xfrm>
          <a:prstGeom prst="rect">
            <a:avLst/>
          </a:prstGeom>
          <a:solidFill>
            <a:srgbClr val="434348"/>
          </a:solidFill>
          <a:ln/>
        </p:spPr>
        <p:txBody>
          <a:bodyPr/>
          <a:lstStyle/>
          <a:p>
            <a:endParaRPr lang="en-US"/>
          </a:p>
        </p:txBody>
      </p:sp>
      <p:pic>
        <p:nvPicPr>
          <p:cNvPr id="9"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9493" y="2451021"/>
            <a:ext cx="170021" cy="170021"/>
          </a:xfrm>
          <a:prstGeom prst="rect">
            <a:avLst/>
          </a:prstGeom>
        </p:spPr>
      </p:pic>
      <p:sp>
        <p:nvSpPr>
          <p:cNvPr id="10" name="Text 6"/>
          <p:cNvSpPr/>
          <p:nvPr/>
        </p:nvSpPr>
        <p:spPr>
          <a:xfrm>
            <a:off x="3927991" y="2277428"/>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C7CDD6"/>
                </a:solidFill>
                <a:latin typeface="Instrument Sans Medium" pitchFamily="34" charset="0"/>
                <a:ea typeface="Instrument Sans Medium" pitchFamily="34" charset="-122"/>
                <a:cs typeface="Instrument Sans Medium" pitchFamily="34" charset="-120"/>
              </a:rPr>
              <a:t>Linear &amp; Ridge</a:t>
            </a:r>
            <a:endParaRPr lang="en-US" sz="1100" dirty="0"/>
          </a:p>
        </p:txBody>
      </p:sp>
      <p:sp>
        <p:nvSpPr>
          <p:cNvPr id="11" name="Text 7"/>
          <p:cNvSpPr/>
          <p:nvPr/>
        </p:nvSpPr>
        <p:spPr>
          <a:xfrm>
            <a:off x="3927991" y="2488525"/>
            <a:ext cx="7171373" cy="136088"/>
          </a:xfrm>
          <a:prstGeom prst="rect">
            <a:avLst/>
          </a:prstGeom>
          <a:noFill/>
          <a:ln/>
        </p:spPr>
        <p:txBody>
          <a:bodyPr wrap="none" lIns="0" tIns="0" rIns="0" bIns="0" rtlCol="0" anchor="t"/>
          <a:lstStyle/>
          <a:p>
            <a:pPr marL="0" indent="0" algn="l">
              <a:lnSpc>
                <a:spcPts val="1050"/>
              </a:lnSpc>
              <a:buNone/>
            </a:pPr>
            <a:r>
              <a:rPr lang="en-US" sz="850" b="1" dirty="0">
                <a:solidFill>
                  <a:srgbClr val="C7CDD6"/>
                </a:solidFill>
                <a:latin typeface="Inter" pitchFamily="34" charset="0"/>
                <a:ea typeface="Inter" pitchFamily="34" charset="-122"/>
                <a:cs typeface="Inter" pitchFamily="34" charset="-120"/>
              </a:rPr>
              <a:t>MAE: 2.12 days, R²: 0.519</a:t>
            </a:r>
            <a:endParaRPr lang="en-US" sz="850" dirty="0"/>
          </a:p>
        </p:txBody>
      </p:sp>
      <p:sp>
        <p:nvSpPr>
          <p:cNvPr id="12" name="Text 8"/>
          <p:cNvSpPr/>
          <p:nvPr/>
        </p:nvSpPr>
        <p:spPr>
          <a:xfrm>
            <a:off x="3927991" y="2658547"/>
            <a:ext cx="7171373" cy="136088"/>
          </a:xfrm>
          <a:prstGeom prst="rect">
            <a:avLst/>
          </a:prstGeom>
          <a:noFill/>
          <a:ln/>
        </p:spPr>
        <p:txBody>
          <a:bodyPr wrap="none" lIns="0" tIns="0" rIns="0" bIns="0" rtlCol="0" anchor="t"/>
          <a:lstStyle/>
          <a:p>
            <a:pPr marL="0" indent="0" algn="l">
              <a:lnSpc>
                <a:spcPts val="1050"/>
              </a:lnSpc>
              <a:buNone/>
            </a:pPr>
            <a:r>
              <a:rPr lang="en-US" sz="850" dirty="0">
                <a:solidFill>
                  <a:srgbClr val="C7CDD6"/>
                </a:solidFill>
                <a:latin typeface="Inter" pitchFamily="34" charset="0"/>
                <a:ea typeface="Inter" pitchFamily="34" charset="-122"/>
                <a:cs typeface="Inter" pitchFamily="34" charset="-120"/>
              </a:rPr>
              <a:t>Strong baseline performance with regularization preventing overfitting</a:t>
            </a:r>
            <a:endParaRPr lang="en-US" sz="850" dirty="0"/>
          </a:p>
        </p:txBody>
      </p:sp>
      <p:sp>
        <p:nvSpPr>
          <p:cNvPr id="13" name="Shape 9"/>
          <p:cNvSpPr/>
          <p:nvPr/>
        </p:nvSpPr>
        <p:spPr>
          <a:xfrm>
            <a:off x="3402449" y="2979896"/>
            <a:ext cx="7825502" cy="774383"/>
          </a:xfrm>
          <a:prstGeom prst="roundRect">
            <a:avLst>
              <a:gd name="adj" fmla="val 2197"/>
            </a:avLst>
          </a:prstGeom>
          <a:solidFill>
            <a:srgbClr val="242429"/>
          </a:solidFill>
          <a:ln w="15240">
            <a:solidFill>
              <a:srgbClr val="5C5C61"/>
            </a:solidFill>
            <a:prstDash val="solid"/>
          </a:ln>
        </p:spPr>
        <p:txBody>
          <a:bodyPr/>
          <a:lstStyle/>
          <a:p>
            <a:endParaRPr lang="en-US"/>
          </a:p>
        </p:txBody>
      </p:sp>
      <p:sp>
        <p:nvSpPr>
          <p:cNvPr id="14" name="Shape 10"/>
          <p:cNvSpPr/>
          <p:nvPr/>
        </p:nvSpPr>
        <p:spPr>
          <a:xfrm>
            <a:off x="3417689" y="2995136"/>
            <a:ext cx="453628" cy="743903"/>
          </a:xfrm>
          <a:prstGeom prst="rect">
            <a:avLst/>
          </a:prstGeom>
          <a:solidFill>
            <a:srgbClr val="434348"/>
          </a:solidFill>
          <a:ln/>
        </p:spPr>
        <p:txBody>
          <a:bodyPr/>
          <a:lstStyle/>
          <a:p>
            <a:endParaRPr lang="en-US"/>
          </a:p>
        </p:txBody>
      </p:sp>
      <p:pic>
        <p:nvPicPr>
          <p:cNvPr id="15"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9493" y="3282077"/>
            <a:ext cx="170021" cy="170021"/>
          </a:xfrm>
          <a:prstGeom prst="rect">
            <a:avLst/>
          </a:prstGeom>
        </p:spPr>
      </p:pic>
      <p:sp>
        <p:nvSpPr>
          <p:cNvPr id="16" name="Text 11"/>
          <p:cNvSpPr/>
          <p:nvPr/>
        </p:nvSpPr>
        <p:spPr>
          <a:xfrm>
            <a:off x="3927991" y="3108484"/>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C7CDD6"/>
                </a:solidFill>
                <a:latin typeface="Instrument Sans Medium" pitchFamily="34" charset="0"/>
                <a:ea typeface="Instrument Sans Medium" pitchFamily="34" charset="-122"/>
                <a:cs typeface="Instrument Sans Medium" pitchFamily="34" charset="-120"/>
              </a:rPr>
              <a:t>Random Forest</a:t>
            </a:r>
            <a:endParaRPr lang="en-US" sz="1100" dirty="0"/>
          </a:p>
        </p:txBody>
      </p:sp>
      <p:sp>
        <p:nvSpPr>
          <p:cNvPr id="17" name="Text 12"/>
          <p:cNvSpPr/>
          <p:nvPr/>
        </p:nvSpPr>
        <p:spPr>
          <a:xfrm>
            <a:off x="3927991" y="3319582"/>
            <a:ext cx="7171373" cy="136088"/>
          </a:xfrm>
          <a:prstGeom prst="rect">
            <a:avLst/>
          </a:prstGeom>
          <a:noFill/>
          <a:ln/>
        </p:spPr>
        <p:txBody>
          <a:bodyPr wrap="none" lIns="0" tIns="0" rIns="0" bIns="0" rtlCol="0" anchor="t"/>
          <a:lstStyle/>
          <a:p>
            <a:pPr marL="0" indent="0" algn="l">
              <a:lnSpc>
                <a:spcPts val="1050"/>
              </a:lnSpc>
              <a:buNone/>
            </a:pPr>
            <a:r>
              <a:rPr lang="en-US" sz="850" b="1" dirty="0">
                <a:solidFill>
                  <a:srgbClr val="C7CDD6"/>
                </a:solidFill>
                <a:latin typeface="Inter" pitchFamily="34" charset="0"/>
                <a:ea typeface="Inter" pitchFamily="34" charset="-122"/>
                <a:cs typeface="Inter" pitchFamily="34" charset="-120"/>
              </a:rPr>
              <a:t>MAE: 2.17 days, R²: 0.488</a:t>
            </a:r>
            <a:endParaRPr lang="en-US" sz="850" dirty="0"/>
          </a:p>
        </p:txBody>
      </p:sp>
      <p:sp>
        <p:nvSpPr>
          <p:cNvPr id="18" name="Text 13"/>
          <p:cNvSpPr/>
          <p:nvPr/>
        </p:nvSpPr>
        <p:spPr>
          <a:xfrm>
            <a:off x="3927991" y="3489603"/>
            <a:ext cx="7171373" cy="136088"/>
          </a:xfrm>
          <a:prstGeom prst="rect">
            <a:avLst/>
          </a:prstGeom>
          <a:noFill/>
          <a:ln/>
        </p:spPr>
        <p:txBody>
          <a:bodyPr wrap="none" lIns="0" tIns="0" rIns="0" bIns="0" rtlCol="0" anchor="t"/>
          <a:lstStyle/>
          <a:p>
            <a:pPr marL="0" indent="0" algn="l">
              <a:lnSpc>
                <a:spcPts val="1050"/>
              </a:lnSpc>
              <a:buNone/>
            </a:pPr>
            <a:r>
              <a:rPr lang="en-US" sz="850" dirty="0">
                <a:solidFill>
                  <a:srgbClr val="C7CDD6"/>
                </a:solidFill>
                <a:latin typeface="Inter" pitchFamily="34" charset="0"/>
                <a:ea typeface="Inter" pitchFamily="34" charset="-122"/>
                <a:cs typeface="Inter" pitchFamily="34" charset="-120"/>
              </a:rPr>
              <a:t>Captures non-linear patterns but slightly higher error than linear models</a:t>
            </a:r>
            <a:endParaRPr lang="en-US" sz="850" dirty="0"/>
          </a:p>
        </p:txBody>
      </p:sp>
      <p:sp>
        <p:nvSpPr>
          <p:cNvPr id="19" name="Shape 14"/>
          <p:cNvSpPr/>
          <p:nvPr/>
        </p:nvSpPr>
        <p:spPr>
          <a:xfrm>
            <a:off x="3402449" y="3810953"/>
            <a:ext cx="7825502" cy="774383"/>
          </a:xfrm>
          <a:prstGeom prst="roundRect">
            <a:avLst>
              <a:gd name="adj" fmla="val 2197"/>
            </a:avLst>
          </a:prstGeom>
          <a:solidFill>
            <a:srgbClr val="242429"/>
          </a:solidFill>
          <a:ln w="15240">
            <a:solidFill>
              <a:srgbClr val="5C5C61"/>
            </a:solidFill>
            <a:prstDash val="solid"/>
          </a:ln>
        </p:spPr>
        <p:txBody>
          <a:bodyPr/>
          <a:lstStyle/>
          <a:p>
            <a:endParaRPr lang="en-US"/>
          </a:p>
        </p:txBody>
      </p:sp>
      <p:sp>
        <p:nvSpPr>
          <p:cNvPr id="20" name="Shape 15"/>
          <p:cNvSpPr/>
          <p:nvPr/>
        </p:nvSpPr>
        <p:spPr>
          <a:xfrm>
            <a:off x="3417689" y="3826193"/>
            <a:ext cx="453628" cy="743903"/>
          </a:xfrm>
          <a:prstGeom prst="rect">
            <a:avLst/>
          </a:prstGeom>
          <a:solidFill>
            <a:srgbClr val="434348"/>
          </a:solidFill>
          <a:ln/>
        </p:spPr>
        <p:txBody>
          <a:bodyPr/>
          <a:lstStyle/>
          <a:p>
            <a:endParaRPr lang="en-US"/>
          </a:p>
        </p:txBody>
      </p:sp>
      <p:pic>
        <p:nvPicPr>
          <p:cNvPr id="2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59493" y="4113133"/>
            <a:ext cx="170021" cy="170021"/>
          </a:xfrm>
          <a:prstGeom prst="rect">
            <a:avLst/>
          </a:prstGeom>
        </p:spPr>
      </p:pic>
      <p:sp>
        <p:nvSpPr>
          <p:cNvPr id="22" name="Text 16"/>
          <p:cNvSpPr/>
          <p:nvPr/>
        </p:nvSpPr>
        <p:spPr>
          <a:xfrm>
            <a:off x="3927991" y="3939540"/>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C7CDD6"/>
                </a:solidFill>
                <a:latin typeface="Instrument Sans Medium" pitchFamily="34" charset="0"/>
                <a:ea typeface="Instrument Sans Medium" pitchFamily="34" charset="-122"/>
                <a:cs typeface="Instrument Sans Medium" pitchFamily="34" charset="-120"/>
              </a:rPr>
              <a:t>Gradient Boosting</a:t>
            </a:r>
            <a:endParaRPr lang="en-US" sz="1100" dirty="0"/>
          </a:p>
        </p:txBody>
      </p:sp>
      <p:sp>
        <p:nvSpPr>
          <p:cNvPr id="23" name="Text 17"/>
          <p:cNvSpPr/>
          <p:nvPr/>
        </p:nvSpPr>
        <p:spPr>
          <a:xfrm>
            <a:off x="3927991" y="4150638"/>
            <a:ext cx="7171373" cy="136088"/>
          </a:xfrm>
          <a:prstGeom prst="rect">
            <a:avLst/>
          </a:prstGeom>
          <a:noFill/>
          <a:ln/>
        </p:spPr>
        <p:txBody>
          <a:bodyPr wrap="none" lIns="0" tIns="0" rIns="0" bIns="0" rtlCol="0" anchor="t"/>
          <a:lstStyle/>
          <a:p>
            <a:pPr marL="0" indent="0" algn="l">
              <a:lnSpc>
                <a:spcPts val="1050"/>
              </a:lnSpc>
              <a:buNone/>
            </a:pPr>
            <a:r>
              <a:rPr lang="en-US" sz="850" b="1" dirty="0">
                <a:solidFill>
                  <a:srgbClr val="C7CDD6"/>
                </a:solidFill>
                <a:latin typeface="Inter" pitchFamily="34" charset="0"/>
                <a:ea typeface="Inter" pitchFamily="34" charset="-122"/>
                <a:cs typeface="Inter" pitchFamily="34" charset="-120"/>
              </a:rPr>
              <a:t>MAE: 2.23 days, R²: 0.471</a:t>
            </a:r>
            <a:endParaRPr lang="en-US" sz="850" dirty="0"/>
          </a:p>
        </p:txBody>
      </p:sp>
      <p:sp>
        <p:nvSpPr>
          <p:cNvPr id="24" name="Text 18"/>
          <p:cNvSpPr/>
          <p:nvPr/>
        </p:nvSpPr>
        <p:spPr>
          <a:xfrm>
            <a:off x="3927991" y="4320659"/>
            <a:ext cx="7171373" cy="136088"/>
          </a:xfrm>
          <a:prstGeom prst="rect">
            <a:avLst/>
          </a:prstGeom>
          <a:noFill/>
          <a:ln/>
        </p:spPr>
        <p:txBody>
          <a:bodyPr wrap="none" lIns="0" tIns="0" rIns="0" bIns="0" rtlCol="0" anchor="t"/>
          <a:lstStyle/>
          <a:p>
            <a:pPr marL="0" indent="0" algn="l">
              <a:lnSpc>
                <a:spcPts val="1050"/>
              </a:lnSpc>
              <a:buNone/>
            </a:pPr>
            <a:r>
              <a:rPr lang="en-US" sz="850" dirty="0">
                <a:solidFill>
                  <a:srgbClr val="C7CDD6"/>
                </a:solidFill>
                <a:latin typeface="Inter" pitchFamily="34" charset="0"/>
                <a:ea typeface="Inter" pitchFamily="34" charset="-122"/>
                <a:cs typeface="Inter" pitchFamily="34" charset="-120"/>
              </a:rPr>
              <a:t>Sequential learning approach with moderate performance gains</a:t>
            </a:r>
            <a:endParaRPr lang="en-US" sz="850" dirty="0"/>
          </a:p>
        </p:txBody>
      </p:sp>
      <p:sp>
        <p:nvSpPr>
          <p:cNvPr id="25" name="Shape 19"/>
          <p:cNvSpPr/>
          <p:nvPr/>
        </p:nvSpPr>
        <p:spPr>
          <a:xfrm>
            <a:off x="3402449" y="4642009"/>
            <a:ext cx="7825502" cy="774383"/>
          </a:xfrm>
          <a:prstGeom prst="roundRect">
            <a:avLst>
              <a:gd name="adj" fmla="val 2197"/>
            </a:avLst>
          </a:prstGeom>
          <a:solidFill>
            <a:srgbClr val="242429"/>
          </a:solidFill>
          <a:ln w="15240">
            <a:solidFill>
              <a:srgbClr val="5C5C61"/>
            </a:solidFill>
            <a:prstDash val="solid"/>
          </a:ln>
        </p:spPr>
        <p:txBody>
          <a:bodyPr/>
          <a:lstStyle/>
          <a:p>
            <a:endParaRPr lang="en-US"/>
          </a:p>
        </p:txBody>
      </p:sp>
      <p:sp>
        <p:nvSpPr>
          <p:cNvPr id="26" name="Shape 20"/>
          <p:cNvSpPr/>
          <p:nvPr/>
        </p:nvSpPr>
        <p:spPr>
          <a:xfrm>
            <a:off x="3417689" y="4657249"/>
            <a:ext cx="453628" cy="743903"/>
          </a:xfrm>
          <a:prstGeom prst="rect">
            <a:avLst/>
          </a:prstGeom>
          <a:solidFill>
            <a:srgbClr val="434348"/>
          </a:solidFill>
          <a:ln/>
        </p:spPr>
        <p:txBody>
          <a:bodyPr/>
          <a:lstStyle/>
          <a:p>
            <a:endParaRPr lang="en-US"/>
          </a:p>
        </p:txBody>
      </p:sp>
      <p:pic>
        <p:nvPicPr>
          <p:cNvPr id="27"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59493" y="4944189"/>
            <a:ext cx="170021" cy="170021"/>
          </a:xfrm>
          <a:prstGeom prst="rect">
            <a:avLst/>
          </a:prstGeom>
        </p:spPr>
      </p:pic>
      <p:sp>
        <p:nvSpPr>
          <p:cNvPr id="28" name="Text 21"/>
          <p:cNvSpPr/>
          <p:nvPr/>
        </p:nvSpPr>
        <p:spPr>
          <a:xfrm>
            <a:off x="3927991" y="4770596"/>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C7CDD6"/>
                </a:solidFill>
                <a:latin typeface="Instrument Sans Medium" pitchFamily="34" charset="0"/>
                <a:ea typeface="Instrument Sans Medium" pitchFamily="34" charset="-122"/>
                <a:cs typeface="Instrument Sans Medium" pitchFamily="34" charset="-120"/>
              </a:rPr>
              <a:t>XGBoost</a:t>
            </a:r>
            <a:endParaRPr lang="en-US" sz="1100" dirty="0"/>
          </a:p>
        </p:txBody>
      </p:sp>
      <p:sp>
        <p:nvSpPr>
          <p:cNvPr id="29" name="Text 22"/>
          <p:cNvSpPr/>
          <p:nvPr/>
        </p:nvSpPr>
        <p:spPr>
          <a:xfrm>
            <a:off x="3927991" y="4981694"/>
            <a:ext cx="7171373" cy="136088"/>
          </a:xfrm>
          <a:prstGeom prst="rect">
            <a:avLst/>
          </a:prstGeom>
          <a:noFill/>
          <a:ln/>
        </p:spPr>
        <p:txBody>
          <a:bodyPr wrap="none" lIns="0" tIns="0" rIns="0" bIns="0" rtlCol="0" anchor="t"/>
          <a:lstStyle/>
          <a:p>
            <a:pPr marL="0" indent="0" algn="l">
              <a:lnSpc>
                <a:spcPts val="1050"/>
              </a:lnSpc>
              <a:buNone/>
            </a:pPr>
            <a:r>
              <a:rPr lang="en-US" sz="850" b="1" dirty="0">
                <a:solidFill>
                  <a:srgbClr val="C7CDD6"/>
                </a:solidFill>
                <a:latin typeface="Inter" pitchFamily="34" charset="0"/>
                <a:ea typeface="Inter" pitchFamily="34" charset="-122"/>
                <a:cs typeface="Inter" pitchFamily="34" charset="-120"/>
              </a:rPr>
              <a:t>MAE: 2.19 days, R²: 0.483</a:t>
            </a:r>
            <a:endParaRPr lang="en-US" sz="850" dirty="0"/>
          </a:p>
        </p:txBody>
      </p:sp>
      <p:sp>
        <p:nvSpPr>
          <p:cNvPr id="30" name="Text 23"/>
          <p:cNvSpPr/>
          <p:nvPr/>
        </p:nvSpPr>
        <p:spPr>
          <a:xfrm>
            <a:off x="3927991" y="5151715"/>
            <a:ext cx="7171373" cy="136088"/>
          </a:xfrm>
          <a:prstGeom prst="rect">
            <a:avLst/>
          </a:prstGeom>
          <a:noFill/>
          <a:ln/>
        </p:spPr>
        <p:txBody>
          <a:bodyPr wrap="none" lIns="0" tIns="0" rIns="0" bIns="0" rtlCol="0" anchor="t"/>
          <a:lstStyle/>
          <a:p>
            <a:pPr marL="0" indent="0" algn="l">
              <a:lnSpc>
                <a:spcPts val="1050"/>
              </a:lnSpc>
              <a:buNone/>
            </a:pPr>
            <a:r>
              <a:rPr lang="en-US" sz="850" dirty="0">
                <a:solidFill>
                  <a:srgbClr val="C7CDD6"/>
                </a:solidFill>
                <a:latin typeface="Inter" pitchFamily="34" charset="0"/>
                <a:ea typeface="Inter" pitchFamily="34" charset="-122"/>
                <a:cs typeface="Inter" pitchFamily="34" charset="-120"/>
              </a:rPr>
              <a:t>Optimized gradient boosting with regularization for better generalization</a:t>
            </a:r>
            <a:endParaRPr lang="en-US" sz="850" dirty="0"/>
          </a:p>
        </p:txBody>
      </p:sp>
      <p:sp>
        <p:nvSpPr>
          <p:cNvPr id="31" name="Shape 24"/>
          <p:cNvSpPr/>
          <p:nvPr/>
        </p:nvSpPr>
        <p:spPr>
          <a:xfrm>
            <a:off x="3402449" y="5473065"/>
            <a:ext cx="7825502" cy="774383"/>
          </a:xfrm>
          <a:prstGeom prst="roundRect">
            <a:avLst>
              <a:gd name="adj" fmla="val 2197"/>
            </a:avLst>
          </a:prstGeom>
          <a:solidFill>
            <a:srgbClr val="242429"/>
          </a:solidFill>
          <a:ln w="15240">
            <a:solidFill>
              <a:srgbClr val="5C5C61"/>
            </a:solidFill>
            <a:prstDash val="solid"/>
          </a:ln>
        </p:spPr>
        <p:txBody>
          <a:bodyPr/>
          <a:lstStyle/>
          <a:p>
            <a:endParaRPr lang="en-US"/>
          </a:p>
        </p:txBody>
      </p:sp>
      <p:sp>
        <p:nvSpPr>
          <p:cNvPr id="32" name="Shape 25"/>
          <p:cNvSpPr/>
          <p:nvPr/>
        </p:nvSpPr>
        <p:spPr>
          <a:xfrm>
            <a:off x="3417689" y="5488305"/>
            <a:ext cx="453628" cy="743903"/>
          </a:xfrm>
          <a:prstGeom prst="rect">
            <a:avLst/>
          </a:prstGeom>
          <a:solidFill>
            <a:srgbClr val="434348"/>
          </a:solidFill>
          <a:ln/>
        </p:spPr>
        <p:txBody>
          <a:bodyPr/>
          <a:lstStyle/>
          <a:p>
            <a:endParaRPr lang="en-US"/>
          </a:p>
        </p:txBody>
      </p:sp>
      <p:pic>
        <p:nvPicPr>
          <p:cNvPr id="33"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59493" y="5775246"/>
            <a:ext cx="170021" cy="170021"/>
          </a:xfrm>
          <a:prstGeom prst="rect">
            <a:avLst/>
          </a:prstGeom>
        </p:spPr>
      </p:pic>
      <p:sp>
        <p:nvSpPr>
          <p:cNvPr id="34" name="Text 26"/>
          <p:cNvSpPr/>
          <p:nvPr/>
        </p:nvSpPr>
        <p:spPr>
          <a:xfrm>
            <a:off x="3927991" y="5601653"/>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C7CDD6"/>
                </a:solidFill>
                <a:latin typeface="Instrument Sans Medium" pitchFamily="34" charset="0"/>
                <a:ea typeface="Instrument Sans Medium" pitchFamily="34" charset="-122"/>
                <a:cs typeface="Instrument Sans Medium" pitchFamily="34" charset="-120"/>
              </a:rPr>
              <a:t>LightGBM</a:t>
            </a:r>
            <a:endParaRPr lang="en-US" sz="1100" dirty="0"/>
          </a:p>
        </p:txBody>
      </p:sp>
      <p:sp>
        <p:nvSpPr>
          <p:cNvPr id="35" name="Text 27"/>
          <p:cNvSpPr/>
          <p:nvPr/>
        </p:nvSpPr>
        <p:spPr>
          <a:xfrm>
            <a:off x="3927991" y="5812750"/>
            <a:ext cx="7171373" cy="136088"/>
          </a:xfrm>
          <a:prstGeom prst="rect">
            <a:avLst/>
          </a:prstGeom>
          <a:noFill/>
          <a:ln/>
        </p:spPr>
        <p:txBody>
          <a:bodyPr wrap="none" lIns="0" tIns="0" rIns="0" bIns="0" rtlCol="0" anchor="t"/>
          <a:lstStyle/>
          <a:p>
            <a:pPr marL="0" indent="0" algn="l">
              <a:lnSpc>
                <a:spcPts val="1050"/>
              </a:lnSpc>
              <a:buNone/>
            </a:pPr>
            <a:r>
              <a:rPr lang="en-US" sz="850" b="1" dirty="0">
                <a:solidFill>
                  <a:srgbClr val="C7CDD6"/>
                </a:solidFill>
                <a:latin typeface="Inter" pitchFamily="34" charset="0"/>
                <a:ea typeface="Inter" pitchFamily="34" charset="-122"/>
                <a:cs typeface="Inter" pitchFamily="34" charset="-120"/>
              </a:rPr>
              <a:t>MAE: 2.19 days, R²: 0.477</a:t>
            </a:r>
            <a:endParaRPr lang="en-US" sz="850" dirty="0"/>
          </a:p>
        </p:txBody>
      </p:sp>
      <p:sp>
        <p:nvSpPr>
          <p:cNvPr id="36" name="Text 28"/>
          <p:cNvSpPr/>
          <p:nvPr/>
        </p:nvSpPr>
        <p:spPr>
          <a:xfrm>
            <a:off x="3927991" y="5982772"/>
            <a:ext cx="7171373" cy="136088"/>
          </a:xfrm>
          <a:prstGeom prst="rect">
            <a:avLst/>
          </a:prstGeom>
          <a:noFill/>
          <a:ln/>
        </p:spPr>
        <p:txBody>
          <a:bodyPr wrap="none" lIns="0" tIns="0" rIns="0" bIns="0" rtlCol="0" anchor="t"/>
          <a:lstStyle/>
          <a:p>
            <a:pPr marL="0" indent="0" algn="l">
              <a:lnSpc>
                <a:spcPts val="1050"/>
              </a:lnSpc>
              <a:buNone/>
            </a:pPr>
            <a:r>
              <a:rPr lang="en-US" sz="850" dirty="0">
                <a:solidFill>
                  <a:srgbClr val="C7CDD6"/>
                </a:solidFill>
                <a:latin typeface="Inter" pitchFamily="34" charset="0"/>
                <a:ea typeface="Inter" pitchFamily="34" charset="-122"/>
                <a:cs typeface="Inter" pitchFamily="34" charset="-120"/>
              </a:rPr>
              <a:t>Fast training with histogram-based splitting maintaining competitive accuracy</a:t>
            </a:r>
            <a:endParaRPr lang="en-US" sz="850" dirty="0"/>
          </a:p>
        </p:txBody>
      </p:sp>
      <p:sp>
        <p:nvSpPr>
          <p:cNvPr id="37" name="Text 29"/>
          <p:cNvSpPr/>
          <p:nvPr/>
        </p:nvSpPr>
        <p:spPr>
          <a:xfrm>
            <a:off x="3402449" y="6311146"/>
            <a:ext cx="7825502" cy="272177"/>
          </a:xfrm>
          <a:prstGeom prst="rect">
            <a:avLst/>
          </a:prstGeom>
          <a:noFill/>
          <a:ln/>
        </p:spPr>
        <p:txBody>
          <a:bodyPr wrap="square" lIns="0" tIns="0" rIns="0" bIns="0" rtlCol="0" anchor="t"/>
          <a:lstStyle/>
          <a:p>
            <a:pPr marL="0" indent="0" algn="l">
              <a:lnSpc>
                <a:spcPts val="1050"/>
              </a:lnSpc>
              <a:buNone/>
            </a:pPr>
            <a:r>
              <a:rPr lang="en-US" sz="850" dirty="0">
                <a:solidFill>
                  <a:srgbClr val="C7CDD6"/>
                </a:solidFill>
                <a:latin typeface="Inter" pitchFamily="34" charset="0"/>
                <a:ea typeface="Inter" pitchFamily="34" charset="-122"/>
                <a:cs typeface="Inter" pitchFamily="34" charset="-120"/>
              </a:rPr>
              <a:t>R² score (Coefficient of Determination) shows how well the model explains variance in delays. Ridge Regression's R² of 0.519 indicates it captures 51.9% of delay variance, the highest among all models. Combined with lowest MAE, this makes Ridge the clear winner for production deployment.</a:t>
            </a:r>
            <a:endParaRPr lang="en-US" sz="850" dirty="0"/>
          </a:p>
        </p:txBody>
      </p:sp>
      <p:sp>
        <p:nvSpPr>
          <p:cNvPr id="38" name="Text 30"/>
          <p:cNvSpPr/>
          <p:nvPr/>
        </p:nvSpPr>
        <p:spPr>
          <a:xfrm>
            <a:off x="3402449" y="6647021"/>
            <a:ext cx="7825502" cy="408265"/>
          </a:xfrm>
          <a:prstGeom prst="rect">
            <a:avLst/>
          </a:prstGeom>
          <a:noFill/>
          <a:ln/>
        </p:spPr>
        <p:txBody>
          <a:bodyPr wrap="square" lIns="0" tIns="0" rIns="0" bIns="0" rtlCol="0" anchor="t"/>
          <a:lstStyle/>
          <a:p>
            <a:pPr marL="0" indent="0" algn="l">
              <a:lnSpc>
                <a:spcPts val="1050"/>
              </a:lnSpc>
              <a:buNone/>
            </a:pPr>
            <a:r>
              <a:rPr lang="en-US" sz="850" dirty="0">
                <a:solidFill>
                  <a:srgbClr val="C7CDD6"/>
                </a:solidFill>
                <a:latin typeface="Inter" pitchFamily="34" charset="0"/>
                <a:ea typeface="Inter" pitchFamily="34" charset="-122"/>
                <a:cs typeface="Inter" pitchFamily="34" charset="-120"/>
              </a:rPr>
              <a:t>After testing 6 different algorithms, Ridge Regression emerged as the optimal choice due to its superior R² score (0.519), lowest MAE (2.12 days), and excellent generalization capability. Its simplicity and interpretability make it ideal for production deployment and stakeholder communication. The model achieves ±2.1 day prediction accuracy, which is highly valuable for logistics operations.</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2"/>
          <p:cNvSpPr/>
          <p:nvPr/>
        </p:nvSpPr>
        <p:spPr>
          <a:xfrm>
            <a:off x="1970171" y="204537"/>
            <a:ext cx="11673640" cy="589547"/>
          </a:xfrm>
          <a:prstGeom prst="rect">
            <a:avLst/>
          </a:prstGeom>
          <a:noFill/>
          <a:ln/>
        </p:spPr>
        <p:txBody>
          <a:bodyPr wrap="none" lIns="0" tIns="0" rIns="0" bIns="0" rtlCol="0" anchor="t"/>
          <a:lstStyle/>
          <a:p>
            <a:pPr>
              <a:lnSpc>
                <a:spcPts val="3200"/>
              </a:lnSpc>
            </a:pPr>
            <a:r>
              <a:rPr lang="en-US" sz="3700" dirty="0">
                <a:solidFill>
                  <a:srgbClr val="EFD5FA"/>
                </a:solidFill>
                <a:latin typeface="Instrument Sans Medium" pitchFamily="34" charset="0"/>
              </a:rPr>
              <a:t>Actual vs Predicted (XG Boost Vs Ridge Regression)</a:t>
            </a:r>
          </a:p>
          <a:p>
            <a:pPr marL="0" indent="0" algn="l">
              <a:lnSpc>
                <a:spcPts val="3200"/>
              </a:lnSpc>
              <a:buNone/>
            </a:pPr>
            <a:endParaRPr lang="en-US" sz="2550" dirty="0"/>
          </a:p>
        </p:txBody>
      </p:sp>
      <p:pic>
        <p:nvPicPr>
          <p:cNvPr id="18" name="Picture 17">
            <a:extLst>
              <a:ext uri="{FF2B5EF4-FFF2-40B4-BE49-F238E27FC236}">
                <a16:creationId xmlns:a16="http://schemas.microsoft.com/office/drawing/2014/main" id="{CB8AA1A0-73F0-A8EA-A209-F011F3DA82C1}"/>
              </a:ext>
            </a:extLst>
          </p:cNvPr>
          <p:cNvPicPr>
            <a:picLocks noChangeAspect="1"/>
          </p:cNvPicPr>
          <p:nvPr/>
        </p:nvPicPr>
        <p:blipFill>
          <a:blip r:embed="rId3"/>
          <a:stretch>
            <a:fillRect/>
          </a:stretch>
        </p:blipFill>
        <p:spPr>
          <a:xfrm>
            <a:off x="36092" y="2675595"/>
            <a:ext cx="5400000" cy="5505877"/>
          </a:xfrm>
          <a:prstGeom prst="rect">
            <a:avLst/>
          </a:prstGeom>
        </p:spPr>
      </p:pic>
      <p:pic>
        <p:nvPicPr>
          <p:cNvPr id="20" name="Picture 19">
            <a:extLst>
              <a:ext uri="{FF2B5EF4-FFF2-40B4-BE49-F238E27FC236}">
                <a16:creationId xmlns:a16="http://schemas.microsoft.com/office/drawing/2014/main" id="{D718578B-F38F-C3D0-9F0F-06AFF8D42035}"/>
              </a:ext>
            </a:extLst>
          </p:cNvPr>
          <p:cNvPicPr>
            <a:picLocks noChangeAspect="1"/>
          </p:cNvPicPr>
          <p:nvPr/>
        </p:nvPicPr>
        <p:blipFill>
          <a:blip r:embed="rId4"/>
          <a:stretch>
            <a:fillRect/>
          </a:stretch>
        </p:blipFill>
        <p:spPr>
          <a:xfrm>
            <a:off x="9076550" y="2675595"/>
            <a:ext cx="5398541" cy="5504400"/>
          </a:xfrm>
          <a:prstGeom prst="rect">
            <a:avLst/>
          </a:prstGeom>
        </p:spPr>
      </p:pic>
      <p:sp>
        <p:nvSpPr>
          <p:cNvPr id="22" name="TextBox 21">
            <a:extLst>
              <a:ext uri="{FF2B5EF4-FFF2-40B4-BE49-F238E27FC236}">
                <a16:creationId xmlns:a16="http://schemas.microsoft.com/office/drawing/2014/main" id="{46982E6A-E34A-4109-7A7B-268160C86A3D}"/>
              </a:ext>
            </a:extLst>
          </p:cNvPr>
          <p:cNvSpPr txBox="1"/>
          <p:nvPr/>
        </p:nvSpPr>
        <p:spPr>
          <a:xfrm>
            <a:off x="240441" y="794084"/>
            <a:ext cx="13956822" cy="1754326"/>
          </a:xfrm>
          <a:prstGeom prst="rect">
            <a:avLst/>
          </a:prstGeom>
          <a:noFill/>
        </p:spPr>
        <p:txBody>
          <a:bodyPr wrap="square">
            <a:spAutoFit/>
          </a:bodyPr>
          <a:lstStyle/>
          <a:p>
            <a:r>
              <a:rPr lang="en-US" dirty="0">
                <a:solidFill>
                  <a:srgbClr val="C7CDD6"/>
                </a:solidFill>
                <a:latin typeface="Inter" pitchFamily="34" charset="0"/>
                <a:ea typeface="Inter" pitchFamily="34" charset="-122"/>
              </a:rPr>
              <a:t>XGBoost (left) spreads predictions realistically across the range  it handles both small and large delays well.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Ridge (right) stays around 5 days — safe and consistent, but limited. </a:t>
            </a:r>
          </a:p>
          <a:p>
            <a:endParaRPr lang="en-US" dirty="0">
              <a:solidFill>
                <a:srgbClr val="C7CDD6"/>
              </a:solidFill>
              <a:latin typeface="Inter" pitchFamily="34" charset="0"/>
              <a:ea typeface="Inter" pitchFamily="34" charset="-122"/>
            </a:endParaRPr>
          </a:p>
          <a:p>
            <a:r>
              <a:rPr lang="en-US" dirty="0">
                <a:solidFill>
                  <a:srgbClr val="C7CDD6"/>
                </a:solidFill>
                <a:latin typeface="Inter" pitchFamily="34" charset="0"/>
                <a:ea typeface="Inter" pitchFamily="34" charset="-122"/>
              </a:rPr>
              <a:t>So XGBoost wins it gives the best balance for real freight operations."</a:t>
            </a:r>
          </a:p>
          <a:p>
            <a:pPr>
              <a:buFont typeface="Arial" panose="020B0604020202020204" pitchFamily="34" charset="0"/>
              <a:buChar char="•"/>
            </a:pPr>
            <a:endParaRPr lang="en-US" dirty="0">
              <a:solidFill>
                <a:srgbClr val="C7CDD6"/>
              </a:solidFill>
              <a:latin typeface="Inter" pitchFamily="34" charset="0"/>
              <a:ea typeface="Inter" pitchFamily="34"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TotalTime>
  <Words>1339</Words>
  <Application>Microsoft Office PowerPoint</Application>
  <PresentationFormat>Custom</PresentationFormat>
  <Paragraphs>133</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Instrument Sans Medium</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rahulanojr7@gmail.com</cp:lastModifiedBy>
  <cp:revision>29</cp:revision>
  <dcterms:created xsi:type="dcterms:W3CDTF">2026-02-08T08:44:24Z</dcterms:created>
  <dcterms:modified xsi:type="dcterms:W3CDTF">2026-02-09T02:45:49Z</dcterms:modified>
</cp:coreProperties>
</file>